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onsolas" panose="020B0609020204030204" pitchFamily="49" charset="0"/>
      <p:regular r:id="rId16"/>
      <p:bold r:id="rId17"/>
      <p:italic r:id="rId18"/>
      <p:boldItalic r:id="rId19"/>
    </p:embeddedFont>
    <p:embeddedFont>
      <p:font typeface="Mukta Light" panose="020B0604020202020204" charset="0"/>
      <p:regular r:id="rId20"/>
    </p:embeddedFont>
    <p:embeddedFont>
      <p:font typeface="Prompt Medium" panose="00000600000000000000" pitchFamily="2" charset="-3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6C9DCF-6626-469B-B870-5AF344BCA648}" v="1" dt="2025-11-30T19:17:48.9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944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txBody>
          <a:bodyPr/>
          <a:lstStyle/>
          <a:p>
            <a:endParaRPr lang="en-I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33E6B1-8BBD-399E-8AC8-5950E7084717}"/>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2651284"/>
            <a:ext cx="7415927" cy="1371600"/>
          </a:xfrm>
          <a:prstGeom prst="rect">
            <a:avLst/>
          </a:prstGeom>
          <a:noFill/>
          <a:ln/>
        </p:spPr>
        <p:txBody>
          <a:bodyPr wrap="squar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AI-Powered Story Generator</a:t>
            </a:r>
          </a:p>
        </p:txBody>
      </p:sp>
      <p:sp>
        <p:nvSpPr>
          <p:cNvPr id="4" name="Text 1"/>
          <p:cNvSpPr/>
          <p:nvPr/>
        </p:nvSpPr>
        <p:spPr>
          <a:xfrm>
            <a:off x="864037" y="4405199"/>
            <a:ext cx="7415927" cy="1185148"/>
          </a:xfrm>
          <a:prstGeom prst="rect">
            <a:avLst/>
          </a:prstGeom>
          <a:noFill/>
          <a:ln/>
        </p:spPr>
        <p:txBody>
          <a:bodyPr wrap="square" lIns="0" tIns="0" rIns="0" bIns="0" rtlCol="0" anchor="t"/>
          <a:lstStyle/>
          <a:p>
            <a:pPr>
              <a:lnSpc>
                <a:spcPts val="3100"/>
              </a:lnSpc>
            </a:pPr>
            <a:r>
              <a:rPr lang="en-US" sz="2000" dirty="0">
                <a:solidFill>
                  <a:schemeClr val="bg1">
                    <a:lumMod val="75000"/>
                  </a:schemeClr>
                </a:solidFill>
                <a:latin typeface="Mukta Light" panose="020B0604020202020204" charset="0"/>
                <a:cs typeface="Mukta Light" panose="020B0604020202020204" charset="0"/>
              </a:rPr>
              <a:t>An AI tool that turns your imagination into story text and visual illustrations</a:t>
            </a:r>
          </a:p>
          <a:p>
            <a:pPr marL="0" indent="0" algn="l">
              <a:lnSpc>
                <a:spcPts val="3100"/>
              </a:lnSpc>
              <a:buNone/>
            </a:pPr>
            <a:endParaRPr lang="en-US" sz="1900" dirty="0">
              <a:solidFill>
                <a:srgbClr val="DAD8E9"/>
              </a:solidFill>
              <a:latin typeface="Mukta Light" pitchFamily="34" charset="0"/>
              <a:ea typeface="Mukta Light" pitchFamily="34" charset="-122"/>
              <a:cs typeface="Mukta Light" pitchFamily="34" charset="-120"/>
            </a:endParaRPr>
          </a:p>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Submitted by: Rupam Priya </a:t>
            </a:r>
          </a:p>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Reg id:12200791 </a:t>
            </a:r>
          </a:p>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Supervised by: Dr. Ridhi Kapoor.</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2340" y="489228"/>
            <a:ext cx="9181386" cy="493871"/>
          </a:xfrm>
          <a:prstGeom prst="rect">
            <a:avLst/>
          </a:prstGeom>
          <a:noFill/>
          <a:ln/>
        </p:spPr>
        <p:txBody>
          <a:bodyPr wrap="none" lIns="0" tIns="0" rIns="0" bIns="0" rtlCol="0" anchor="t"/>
          <a:lstStyle/>
          <a:p>
            <a:pPr marL="0" indent="0" algn="l">
              <a:lnSpc>
                <a:spcPts val="3850"/>
              </a:lnSpc>
              <a:buNone/>
            </a:pPr>
            <a:r>
              <a:rPr lang="en-US" sz="3100" dirty="0">
                <a:solidFill>
                  <a:srgbClr val="C6BFEE"/>
                </a:solidFill>
                <a:latin typeface="Prompt Medium" pitchFamily="34" charset="0"/>
                <a:ea typeface="Prompt Medium" pitchFamily="34" charset="-122"/>
                <a:cs typeface="Prompt Medium" pitchFamily="34" charset="-120"/>
              </a:rPr>
              <a:t>System Workflow: From Idea to Illustrated Story</a:t>
            </a:r>
            <a:endParaRPr lang="en-US" sz="3100" dirty="0"/>
          </a:p>
        </p:txBody>
      </p:sp>
      <p:pic>
        <p:nvPicPr>
          <p:cNvPr id="3" name="Image 0" descr="preencoded.png"/>
          <p:cNvPicPr>
            <a:picLocks noChangeAspect="1"/>
          </p:cNvPicPr>
          <p:nvPr/>
        </p:nvPicPr>
        <p:blipFill>
          <a:blip r:embed="rId3"/>
          <a:stretch>
            <a:fillRect/>
          </a:stretch>
        </p:blipFill>
        <p:spPr>
          <a:xfrm>
            <a:off x="622340" y="1338739"/>
            <a:ext cx="889040" cy="1066919"/>
          </a:xfrm>
          <a:prstGeom prst="rect">
            <a:avLst/>
          </a:prstGeom>
        </p:spPr>
      </p:pic>
      <p:sp>
        <p:nvSpPr>
          <p:cNvPr id="4" name="Text 1"/>
          <p:cNvSpPr/>
          <p:nvPr/>
        </p:nvSpPr>
        <p:spPr>
          <a:xfrm>
            <a:off x="1689140" y="1516499"/>
            <a:ext cx="1975842"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User Input</a:t>
            </a:r>
            <a:endParaRPr lang="en-US" sz="1550" dirty="0"/>
          </a:p>
        </p:txBody>
      </p:sp>
      <p:sp>
        <p:nvSpPr>
          <p:cNvPr id="5" name="Text 2"/>
          <p:cNvSpPr/>
          <p:nvPr/>
        </p:nvSpPr>
        <p:spPr>
          <a:xfrm>
            <a:off x="1689140" y="1870234"/>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The process begins with the user entering a brief story idea.</a:t>
            </a:r>
            <a:endParaRPr lang="en-US" sz="1400" dirty="0"/>
          </a:p>
        </p:txBody>
      </p:sp>
      <p:pic>
        <p:nvPicPr>
          <p:cNvPr id="6" name="Image 1" descr="preencoded.png"/>
          <p:cNvPicPr>
            <a:picLocks noChangeAspect="1"/>
          </p:cNvPicPr>
          <p:nvPr/>
        </p:nvPicPr>
        <p:blipFill>
          <a:blip r:embed="rId4"/>
          <a:stretch>
            <a:fillRect/>
          </a:stretch>
        </p:blipFill>
        <p:spPr>
          <a:xfrm>
            <a:off x="622340" y="2405658"/>
            <a:ext cx="889040" cy="1066919"/>
          </a:xfrm>
          <a:prstGeom prst="rect">
            <a:avLst/>
          </a:prstGeom>
        </p:spPr>
      </p:pic>
      <p:sp>
        <p:nvSpPr>
          <p:cNvPr id="7" name="Text 3"/>
          <p:cNvSpPr/>
          <p:nvPr/>
        </p:nvSpPr>
        <p:spPr>
          <a:xfrm>
            <a:off x="1689140" y="2583418"/>
            <a:ext cx="1975842"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NLG Model</a:t>
            </a:r>
            <a:endParaRPr lang="en-US" sz="1550" dirty="0"/>
          </a:p>
        </p:txBody>
      </p:sp>
      <p:sp>
        <p:nvSpPr>
          <p:cNvPr id="8" name="Text 4"/>
          <p:cNvSpPr/>
          <p:nvPr/>
        </p:nvSpPr>
        <p:spPr>
          <a:xfrm>
            <a:off x="1689140" y="2937153"/>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The Natural Language Generation (NLG) model crafts a 4-scene story.</a:t>
            </a:r>
            <a:endParaRPr lang="en-US" sz="1400" dirty="0"/>
          </a:p>
        </p:txBody>
      </p:sp>
      <p:pic>
        <p:nvPicPr>
          <p:cNvPr id="9" name="Image 2" descr="preencoded.png"/>
          <p:cNvPicPr>
            <a:picLocks noChangeAspect="1"/>
          </p:cNvPicPr>
          <p:nvPr/>
        </p:nvPicPr>
        <p:blipFill>
          <a:blip r:embed="rId5"/>
          <a:stretch>
            <a:fillRect/>
          </a:stretch>
        </p:blipFill>
        <p:spPr>
          <a:xfrm>
            <a:off x="622340" y="3472577"/>
            <a:ext cx="889040" cy="1066919"/>
          </a:xfrm>
          <a:prstGeom prst="rect">
            <a:avLst/>
          </a:prstGeom>
        </p:spPr>
      </p:pic>
      <p:sp>
        <p:nvSpPr>
          <p:cNvPr id="10" name="Text 5"/>
          <p:cNvSpPr/>
          <p:nvPr/>
        </p:nvSpPr>
        <p:spPr>
          <a:xfrm>
            <a:off x="1689140" y="3650337"/>
            <a:ext cx="1975842"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Visual Cues</a:t>
            </a:r>
            <a:endParaRPr lang="en-US" sz="1550" dirty="0"/>
          </a:p>
        </p:txBody>
      </p:sp>
      <p:sp>
        <p:nvSpPr>
          <p:cNvPr id="11" name="Text 6"/>
          <p:cNvSpPr/>
          <p:nvPr/>
        </p:nvSpPr>
        <p:spPr>
          <a:xfrm>
            <a:off x="1689140" y="4004072"/>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Key visual cues are extracted from the generated text.</a:t>
            </a:r>
            <a:endParaRPr lang="en-US" sz="1400" dirty="0"/>
          </a:p>
        </p:txBody>
      </p:sp>
      <p:pic>
        <p:nvPicPr>
          <p:cNvPr id="12" name="Image 3" descr="preencoded.png"/>
          <p:cNvPicPr>
            <a:picLocks noChangeAspect="1"/>
          </p:cNvPicPr>
          <p:nvPr/>
        </p:nvPicPr>
        <p:blipFill>
          <a:blip r:embed="rId6"/>
          <a:stretch>
            <a:fillRect/>
          </a:stretch>
        </p:blipFill>
        <p:spPr>
          <a:xfrm>
            <a:off x="622340" y="4539496"/>
            <a:ext cx="889040" cy="1066919"/>
          </a:xfrm>
          <a:prstGeom prst="rect">
            <a:avLst/>
          </a:prstGeom>
        </p:spPr>
      </p:pic>
      <p:sp>
        <p:nvSpPr>
          <p:cNvPr id="13" name="Text 7"/>
          <p:cNvSpPr/>
          <p:nvPr/>
        </p:nvSpPr>
        <p:spPr>
          <a:xfrm>
            <a:off x="1689140" y="4717256"/>
            <a:ext cx="1975842"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Image Creation</a:t>
            </a:r>
            <a:endParaRPr lang="en-US" sz="1550" dirty="0"/>
          </a:p>
        </p:txBody>
      </p:sp>
      <p:sp>
        <p:nvSpPr>
          <p:cNvPr id="14" name="Text 8"/>
          <p:cNvSpPr/>
          <p:nvPr/>
        </p:nvSpPr>
        <p:spPr>
          <a:xfrm>
            <a:off x="1689140" y="5070991"/>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An advanced image generation model then creates corresponding illustrations.</a:t>
            </a:r>
            <a:endParaRPr lang="en-US" sz="1400" dirty="0"/>
          </a:p>
        </p:txBody>
      </p:sp>
      <p:pic>
        <p:nvPicPr>
          <p:cNvPr id="15" name="Image 4" descr="preencoded.png"/>
          <p:cNvPicPr>
            <a:picLocks noChangeAspect="1"/>
          </p:cNvPicPr>
          <p:nvPr/>
        </p:nvPicPr>
        <p:blipFill>
          <a:blip r:embed="rId7"/>
          <a:stretch>
            <a:fillRect/>
          </a:stretch>
        </p:blipFill>
        <p:spPr>
          <a:xfrm>
            <a:off x="622340" y="5606415"/>
            <a:ext cx="889040" cy="1066919"/>
          </a:xfrm>
          <a:prstGeom prst="rect">
            <a:avLst/>
          </a:prstGeom>
        </p:spPr>
      </p:pic>
      <p:sp>
        <p:nvSpPr>
          <p:cNvPr id="16" name="Text 9"/>
          <p:cNvSpPr/>
          <p:nvPr/>
        </p:nvSpPr>
        <p:spPr>
          <a:xfrm>
            <a:off x="1689140" y="5784175"/>
            <a:ext cx="1975842"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Frontend Display</a:t>
            </a:r>
            <a:endParaRPr lang="en-US" sz="1550" dirty="0"/>
          </a:p>
        </p:txBody>
      </p:sp>
      <p:sp>
        <p:nvSpPr>
          <p:cNvPr id="17" name="Text 10"/>
          <p:cNvSpPr/>
          <p:nvPr/>
        </p:nvSpPr>
        <p:spPr>
          <a:xfrm>
            <a:off x="1689140" y="6137910"/>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The frontend displays the complete story alongside its vivid images.</a:t>
            </a:r>
            <a:endParaRPr lang="en-US" sz="1400" dirty="0"/>
          </a:p>
        </p:txBody>
      </p:sp>
      <p:pic>
        <p:nvPicPr>
          <p:cNvPr id="18" name="Image 5" descr="preencoded.png"/>
          <p:cNvPicPr>
            <a:picLocks noChangeAspect="1"/>
          </p:cNvPicPr>
          <p:nvPr/>
        </p:nvPicPr>
        <p:blipFill>
          <a:blip r:embed="rId8"/>
          <a:stretch>
            <a:fillRect/>
          </a:stretch>
        </p:blipFill>
        <p:spPr>
          <a:xfrm>
            <a:off x="622340" y="6673334"/>
            <a:ext cx="889040" cy="1066919"/>
          </a:xfrm>
          <a:prstGeom prst="rect">
            <a:avLst/>
          </a:prstGeom>
        </p:spPr>
      </p:pic>
      <p:sp>
        <p:nvSpPr>
          <p:cNvPr id="19" name="Text 11"/>
          <p:cNvSpPr/>
          <p:nvPr/>
        </p:nvSpPr>
        <p:spPr>
          <a:xfrm>
            <a:off x="1689140" y="6851094"/>
            <a:ext cx="2098000" cy="247055"/>
          </a:xfrm>
          <a:prstGeom prst="rect">
            <a:avLst/>
          </a:prstGeom>
          <a:noFill/>
          <a:ln/>
        </p:spPr>
        <p:txBody>
          <a:bodyPr wrap="none" lIns="0" tIns="0" rIns="0" bIns="0" rtlCol="0" anchor="t"/>
          <a:lstStyle/>
          <a:p>
            <a:pPr marL="0" indent="0" algn="l">
              <a:lnSpc>
                <a:spcPts val="1900"/>
              </a:lnSpc>
              <a:buNone/>
            </a:pPr>
            <a:r>
              <a:rPr lang="en-US" sz="1550" dirty="0">
                <a:solidFill>
                  <a:srgbClr val="DAD8E9"/>
                </a:solidFill>
                <a:latin typeface="Prompt Medium" pitchFamily="34" charset="0"/>
                <a:ea typeface="Prompt Medium" pitchFamily="34" charset="-122"/>
                <a:cs typeface="Prompt Medium" pitchFamily="34" charset="-120"/>
              </a:rPr>
              <a:t>Regenerate or Export</a:t>
            </a:r>
            <a:endParaRPr lang="en-US" sz="1550" dirty="0"/>
          </a:p>
        </p:txBody>
      </p:sp>
      <p:sp>
        <p:nvSpPr>
          <p:cNvPr id="20" name="Text 12"/>
          <p:cNvSpPr/>
          <p:nvPr/>
        </p:nvSpPr>
        <p:spPr>
          <a:xfrm>
            <a:off x="1689140" y="7204829"/>
            <a:ext cx="12318921" cy="284559"/>
          </a:xfrm>
          <a:prstGeom prst="rect">
            <a:avLst/>
          </a:prstGeom>
          <a:noFill/>
          <a:ln/>
        </p:spPr>
        <p:txBody>
          <a:bodyPr wrap="none" lIns="0" tIns="0" rIns="0" bIns="0" rtlCol="0" anchor="t"/>
          <a:lstStyle/>
          <a:p>
            <a:pPr marL="0" indent="0" algn="l">
              <a:lnSpc>
                <a:spcPts val="2200"/>
              </a:lnSpc>
              <a:buNone/>
            </a:pPr>
            <a:r>
              <a:rPr lang="en-US" sz="1400" dirty="0">
                <a:solidFill>
                  <a:srgbClr val="DAD8E9"/>
                </a:solidFill>
                <a:latin typeface="Mukta Light" pitchFamily="34" charset="0"/>
                <a:ea typeface="Mukta Light" pitchFamily="34" charset="-122"/>
                <a:cs typeface="Mukta Light" pitchFamily="34" charset="-120"/>
              </a:rPr>
              <a:t>Users have the option to regenerate content or export their creations.</a:t>
            </a:r>
            <a:endParaRPr lang="en-US" sz="1400" dirty="0"/>
          </a:p>
        </p:txBody>
      </p:sp>
      <p:sp>
        <p:nvSpPr>
          <p:cNvPr id="21" name="Rectangle 20">
            <a:extLst>
              <a:ext uri="{FF2B5EF4-FFF2-40B4-BE49-F238E27FC236}">
                <a16:creationId xmlns:a16="http://schemas.microsoft.com/office/drawing/2014/main" id="{3135AD39-BDA7-34FF-3B50-51C5EE0CF67A}"/>
              </a:ext>
            </a:extLst>
          </p:cNvPr>
          <p:cNvSpPr/>
          <p:nvPr/>
        </p:nvSpPr>
        <p:spPr>
          <a:xfrm>
            <a:off x="12790449" y="766497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7933" y="718542"/>
            <a:ext cx="12599551" cy="482441"/>
          </a:xfrm>
          <a:prstGeom prst="rect">
            <a:avLst/>
          </a:prstGeom>
          <a:noFill/>
          <a:ln/>
        </p:spPr>
        <p:txBody>
          <a:bodyPr wrap="none" lIns="0" tIns="0" rIns="0" bIns="0" rtlCol="0" anchor="t"/>
          <a:lstStyle/>
          <a:p>
            <a:pPr marL="0" indent="0" algn="l">
              <a:lnSpc>
                <a:spcPts val="3750"/>
              </a:lnSpc>
              <a:buNone/>
            </a:pPr>
            <a:r>
              <a:rPr lang="en-US" sz="3000" dirty="0">
                <a:solidFill>
                  <a:srgbClr val="C6BFEE"/>
                </a:solidFill>
                <a:latin typeface="Prompt Medium" pitchFamily="34" charset="0"/>
                <a:ea typeface="Prompt Medium" pitchFamily="34" charset="-122"/>
                <a:cs typeface="Prompt Medium" pitchFamily="34" charset="-120"/>
              </a:rPr>
              <a:t>AI-Powered Text-to-Image Story Generator: Architecture Overview</a:t>
            </a:r>
            <a:endParaRPr lang="en-US" sz="3000" dirty="0"/>
          </a:p>
        </p:txBody>
      </p:sp>
      <p:sp>
        <p:nvSpPr>
          <p:cNvPr id="3" name="Text 1"/>
          <p:cNvSpPr/>
          <p:nvPr/>
        </p:nvSpPr>
        <p:spPr>
          <a:xfrm>
            <a:off x="607933" y="1548408"/>
            <a:ext cx="13414534" cy="555784"/>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The </a:t>
            </a:r>
            <a:r>
              <a:rPr lang="en-US" sz="1350" b="1" dirty="0">
                <a:solidFill>
                  <a:srgbClr val="373B48"/>
                </a:solidFill>
                <a:latin typeface="Mukta Light" pitchFamily="34" charset="0"/>
                <a:ea typeface="Mukta Light" pitchFamily="34" charset="-122"/>
                <a:cs typeface="Mukta Light" pitchFamily="34" charset="-120"/>
              </a:rPr>
              <a:t>AI Story Generator</a:t>
            </a:r>
            <a:r>
              <a:rPr lang="en-US" sz="1350" dirty="0">
                <a:solidFill>
                  <a:srgbClr val="DAD8E9"/>
                </a:solidFill>
                <a:latin typeface="Mukta Light" pitchFamily="34" charset="0"/>
                <a:ea typeface="Mukta Light" pitchFamily="34" charset="-122"/>
                <a:cs typeface="Mukta Light" pitchFamily="34" charset="-120"/>
              </a:rPr>
              <a:t> leverages a sophisticated architecture to transform text prompts into rich, illustrated narratives. This report summarises the core components and their interactions, demonstrating the seamless flow from user input to the final, creative output.</a:t>
            </a:r>
            <a:endParaRPr lang="en-US" sz="1350" dirty="0"/>
          </a:p>
        </p:txBody>
      </p:sp>
      <p:pic>
        <p:nvPicPr>
          <p:cNvPr id="4" name="Image 0" descr="preencoded.png"/>
          <p:cNvPicPr>
            <a:picLocks noChangeAspect="1"/>
          </p:cNvPicPr>
          <p:nvPr/>
        </p:nvPicPr>
        <p:blipFill>
          <a:blip r:embed="rId3"/>
          <a:stretch>
            <a:fillRect/>
          </a:stretch>
        </p:blipFill>
        <p:spPr>
          <a:xfrm>
            <a:off x="607933" y="2299573"/>
            <a:ext cx="868561" cy="1042273"/>
          </a:xfrm>
          <a:prstGeom prst="rect">
            <a:avLst/>
          </a:prstGeom>
        </p:spPr>
      </p:pic>
      <p:sp>
        <p:nvSpPr>
          <p:cNvPr id="5" name="Text 2"/>
          <p:cNvSpPr/>
          <p:nvPr/>
        </p:nvSpPr>
        <p:spPr>
          <a:xfrm>
            <a:off x="1650206" y="2473285"/>
            <a:ext cx="1930122" cy="241221"/>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Frontend (React UI)</a:t>
            </a:r>
            <a:endParaRPr lang="en-US" sz="1500" dirty="0"/>
          </a:p>
        </p:txBody>
      </p:sp>
      <p:sp>
        <p:nvSpPr>
          <p:cNvPr id="6" name="Text 3"/>
          <p:cNvSpPr/>
          <p:nvPr/>
        </p:nvSpPr>
        <p:spPr>
          <a:xfrm>
            <a:off x="1650206" y="2818686"/>
            <a:ext cx="12372261" cy="27789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Intuitive user interface for inputting story prompts and preferences.</a:t>
            </a:r>
            <a:endParaRPr lang="en-US" sz="1350" dirty="0"/>
          </a:p>
        </p:txBody>
      </p:sp>
      <p:pic>
        <p:nvPicPr>
          <p:cNvPr id="7" name="Image 1" descr="preencoded.png"/>
          <p:cNvPicPr>
            <a:picLocks noChangeAspect="1"/>
          </p:cNvPicPr>
          <p:nvPr/>
        </p:nvPicPr>
        <p:blipFill>
          <a:blip r:embed="rId4"/>
          <a:stretch>
            <a:fillRect/>
          </a:stretch>
        </p:blipFill>
        <p:spPr>
          <a:xfrm>
            <a:off x="607933" y="3341846"/>
            <a:ext cx="868561" cy="1042273"/>
          </a:xfrm>
          <a:prstGeom prst="rect">
            <a:avLst/>
          </a:prstGeom>
        </p:spPr>
      </p:pic>
      <p:sp>
        <p:nvSpPr>
          <p:cNvPr id="8" name="Text 4"/>
          <p:cNvSpPr/>
          <p:nvPr/>
        </p:nvSpPr>
        <p:spPr>
          <a:xfrm>
            <a:off x="1650206" y="3515558"/>
            <a:ext cx="1930122" cy="241221"/>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Backend API Routes</a:t>
            </a:r>
            <a:endParaRPr lang="en-US" sz="1500" dirty="0"/>
          </a:p>
        </p:txBody>
      </p:sp>
      <p:sp>
        <p:nvSpPr>
          <p:cNvPr id="9" name="Text 5"/>
          <p:cNvSpPr/>
          <p:nvPr/>
        </p:nvSpPr>
        <p:spPr>
          <a:xfrm>
            <a:off x="1650206" y="3860959"/>
            <a:ext cx="12372261" cy="27789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Manages requests and orchestrates communication between the frontend and AI services.</a:t>
            </a:r>
            <a:endParaRPr lang="en-US" sz="1350" dirty="0"/>
          </a:p>
        </p:txBody>
      </p:sp>
      <p:pic>
        <p:nvPicPr>
          <p:cNvPr id="10" name="Image 2" descr="preencoded.png"/>
          <p:cNvPicPr>
            <a:picLocks noChangeAspect="1"/>
          </p:cNvPicPr>
          <p:nvPr/>
        </p:nvPicPr>
        <p:blipFill>
          <a:blip r:embed="rId5"/>
          <a:stretch>
            <a:fillRect/>
          </a:stretch>
        </p:blipFill>
        <p:spPr>
          <a:xfrm>
            <a:off x="607933" y="4384119"/>
            <a:ext cx="868561" cy="1042273"/>
          </a:xfrm>
          <a:prstGeom prst="rect">
            <a:avLst/>
          </a:prstGeom>
        </p:spPr>
      </p:pic>
      <p:sp>
        <p:nvSpPr>
          <p:cNvPr id="11" name="Text 6"/>
          <p:cNvSpPr/>
          <p:nvPr/>
        </p:nvSpPr>
        <p:spPr>
          <a:xfrm>
            <a:off x="1650206" y="4557832"/>
            <a:ext cx="1930122" cy="241221"/>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AI Models</a:t>
            </a:r>
            <a:endParaRPr lang="en-US" sz="1500" dirty="0"/>
          </a:p>
        </p:txBody>
      </p:sp>
      <p:sp>
        <p:nvSpPr>
          <p:cNvPr id="12" name="Text 7"/>
          <p:cNvSpPr/>
          <p:nvPr/>
        </p:nvSpPr>
        <p:spPr>
          <a:xfrm>
            <a:off x="1650206" y="4903232"/>
            <a:ext cx="12372261" cy="27789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Integrates natural language generation (NLG) and advanced image synthesis (GPT + Image Generator).</a:t>
            </a:r>
            <a:endParaRPr lang="en-US" sz="1350" dirty="0"/>
          </a:p>
        </p:txBody>
      </p:sp>
      <p:pic>
        <p:nvPicPr>
          <p:cNvPr id="13" name="Image 3" descr="preencoded.png"/>
          <p:cNvPicPr>
            <a:picLocks noChangeAspect="1"/>
          </p:cNvPicPr>
          <p:nvPr/>
        </p:nvPicPr>
        <p:blipFill>
          <a:blip r:embed="rId6"/>
          <a:stretch>
            <a:fillRect/>
          </a:stretch>
        </p:blipFill>
        <p:spPr>
          <a:xfrm>
            <a:off x="607933" y="5426393"/>
            <a:ext cx="868561" cy="1042273"/>
          </a:xfrm>
          <a:prstGeom prst="rect">
            <a:avLst/>
          </a:prstGeom>
        </p:spPr>
      </p:pic>
      <p:sp>
        <p:nvSpPr>
          <p:cNvPr id="14" name="Text 8"/>
          <p:cNvSpPr/>
          <p:nvPr/>
        </p:nvSpPr>
        <p:spPr>
          <a:xfrm>
            <a:off x="1650206" y="5600105"/>
            <a:ext cx="1930122" cy="241221"/>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Output Assembly</a:t>
            </a:r>
            <a:endParaRPr lang="en-US" sz="1500" dirty="0"/>
          </a:p>
        </p:txBody>
      </p:sp>
      <p:sp>
        <p:nvSpPr>
          <p:cNvPr id="15" name="Text 9"/>
          <p:cNvSpPr/>
          <p:nvPr/>
        </p:nvSpPr>
        <p:spPr>
          <a:xfrm>
            <a:off x="1650206" y="5945505"/>
            <a:ext cx="12372261" cy="27789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Combines generated story text and corresponding images into a cohesive narrative.</a:t>
            </a:r>
            <a:endParaRPr lang="en-US" sz="1350" dirty="0"/>
          </a:p>
        </p:txBody>
      </p:sp>
      <p:pic>
        <p:nvPicPr>
          <p:cNvPr id="16" name="Image 4" descr="preencoded.png"/>
          <p:cNvPicPr>
            <a:picLocks noChangeAspect="1"/>
          </p:cNvPicPr>
          <p:nvPr/>
        </p:nvPicPr>
        <p:blipFill>
          <a:blip r:embed="rId7"/>
          <a:stretch>
            <a:fillRect/>
          </a:stretch>
        </p:blipFill>
        <p:spPr>
          <a:xfrm>
            <a:off x="607933" y="6468666"/>
            <a:ext cx="868561" cy="1042273"/>
          </a:xfrm>
          <a:prstGeom prst="rect">
            <a:avLst/>
          </a:prstGeom>
        </p:spPr>
      </p:pic>
      <p:sp>
        <p:nvSpPr>
          <p:cNvPr id="17" name="Text 10"/>
          <p:cNvSpPr/>
          <p:nvPr/>
        </p:nvSpPr>
        <p:spPr>
          <a:xfrm>
            <a:off x="1650206" y="6642378"/>
            <a:ext cx="1981200" cy="241221"/>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Final Illustrated Story</a:t>
            </a:r>
            <a:endParaRPr lang="en-US" sz="1500" dirty="0"/>
          </a:p>
        </p:txBody>
      </p:sp>
      <p:sp>
        <p:nvSpPr>
          <p:cNvPr id="18" name="Text 11"/>
          <p:cNvSpPr/>
          <p:nvPr/>
        </p:nvSpPr>
        <p:spPr>
          <a:xfrm>
            <a:off x="1650206" y="6987778"/>
            <a:ext cx="12372261" cy="277892"/>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Delivers the complete, visually rich story to the user.</a:t>
            </a:r>
            <a:endParaRPr lang="en-US" sz="1350" dirty="0"/>
          </a:p>
        </p:txBody>
      </p:sp>
      <p:sp>
        <p:nvSpPr>
          <p:cNvPr id="19" name="Rectangle 18">
            <a:extLst>
              <a:ext uri="{FF2B5EF4-FFF2-40B4-BE49-F238E27FC236}">
                <a16:creationId xmlns:a16="http://schemas.microsoft.com/office/drawing/2014/main" id="{4B48E724-B3AA-D84D-5483-E891DA0407F3}"/>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6147" y="611148"/>
            <a:ext cx="7376874" cy="481013"/>
          </a:xfrm>
          <a:prstGeom prst="rect">
            <a:avLst/>
          </a:prstGeom>
          <a:noFill/>
          <a:ln/>
        </p:spPr>
        <p:txBody>
          <a:bodyPr wrap="none" lIns="0" tIns="0" rIns="0" bIns="0" rtlCol="0" anchor="t"/>
          <a:lstStyle/>
          <a:p>
            <a:pPr marL="0" indent="0" algn="l">
              <a:lnSpc>
                <a:spcPts val="3750"/>
              </a:lnSpc>
              <a:buNone/>
            </a:pPr>
            <a:r>
              <a:rPr lang="en-US" sz="3000" dirty="0">
                <a:solidFill>
                  <a:srgbClr val="C6BFEE"/>
                </a:solidFill>
                <a:latin typeface="Prompt Medium" pitchFamily="34" charset="0"/>
                <a:ea typeface="Prompt Medium" pitchFamily="34" charset="-122"/>
                <a:cs typeface="Prompt Medium" pitchFamily="34" charset="-120"/>
              </a:rPr>
              <a:t>Key Features of the AI Story Generator</a:t>
            </a:r>
            <a:endParaRPr lang="en-US" sz="3000" dirty="0"/>
          </a:p>
        </p:txBody>
      </p:sp>
      <p:sp>
        <p:nvSpPr>
          <p:cNvPr id="3" name="Text 1"/>
          <p:cNvSpPr/>
          <p:nvPr/>
        </p:nvSpPr>
        <p:spPr>
          <a:xfrm>
            <a:off x="606147" y="1438513"/>
            <a:ext cx="13418106" cy="55435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The AI Story Generator is designed with a suite of powerful features to enhance the creative process, offering both automation and extensive customisation. The system aims to provide a flexible and user-friendly experience for all creative needs.</a:t>
            </a:r>
            <a:endParaRPr lang="en-US" sz="1350" dirty="0"/>
          </a:p>
        </p:txBody>
      </p:sp>
      <p:sp>
        <p:nvSpPr>
          <p:cNvPr id="4" name="Shape 2"/>
          <p:cNvSpPr/>
          <p:nvPr/>
        </p:nvSpPr>
        <p:spPr>
          <a:xfrm>
            <a:off x="606147" y="2447330"/>
            <a:ext cx="6622494" cy="1527572"/>
          </a:xfrm>
          <a:prstGeom prst="roundRect">
            <a:avLst>
              <a:gd name="adj" fmla="val 7183"/>
            </a:avLst>
          </a:prstGeom>
          <a:solidFill>
            <a:srgbClr val="0B0C23">
              <a:alpha val="95000"/>
            </a:srgbClr>
          </a:solidFill>
          <a:ln/>
        </p:spPr>
        <p:txBody>
          <a:bodyPr/>
          <a:lstStyle/>
          <a:p>
            <a:endParaRPr lang="en-IN"/>
          </a:p>
        </p:txBody>
      </p:sp>
      <p:sp>
        <p:nvSpPr>
          <p:cNvPr id="5" name="Shape 3"/>
          <p:cNvSpPr/>
          <p:nvPr/>
        </p:nvSpPr>
        <p:spPr>
          <a:xfrm>
            <a:off x="606147" y="2424470"/>
            <a:ext cx="6622494" cy="91440"/>
          </a:xfrm>
          <a:prstGeom prst="roundRect">
            <a:avLst>
              <a:gd name="adj" fmla="val 79549"/>
            </a:avLst>
          </a:prstGeom>
          <a:solidFill>
            <a:srgbClr val="A95B95"/>
          </a:solidFill>
          <a:ln/>
        </p:spPr>
        <p:txBody>
          <a:bodyPr/>
          <a:lstStyle/>
          <a:p>
            <a:endParaRPr lang="en-IN"/>
          </a:p>
        </p:txBody>
      </p:sp>
      <p:sp>
        <p:nvSpPr>
          <p:cNvPr id="6" name="Shape 4"/>
          <p:cNvSpPr/>
          <p:nvPr/>
        </p:nvSpPr>
        <p:spPr>
          <a:xfrm>
            <a:off x="3657660" y="2187654"/>
            <a:ext cx="519470" cy="519470"/>
          </a:xfrm>
          <a:prstGeom prst="roundRect">
            <a:avLst>
              <a:gd name="adj" fmla="val 176026"/>
            </a:avLst>
          </a:prstGeom>
          <a:solidFill>
            <a:srgbClr val="A95B95"/>
          </a:solidFill>
          <a:ln/>
        </p:spPr>
        <p:txBody>
          <a:bodyPr/>
          <a:lstStyle/>
          <a:p>
            <a:endParaRPr lang="en-IN"/>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512" y="2343507"/>
            <a:ext cx="207764" cy="207764"/>
          </a:xfrm>
          <a:prstGeom prst="rect">
            <a:avLst/>
          </a:prstGeom>
        </p:spPr>
      </p:pic>
      <p:sp>
        <p:nvSpPr>
          <p:cNvPr id="8" name="Text 5"/>
          <p:cNvSpPr/>
          <p:nvPr/>
        </p:nvSpPr>
        <p:spPr>
          <a:xfrm>
            <a:off x="802124" y="2880241"/>
            <a:ext cx="2378035"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Automatic Story Creation</a:t>
            </a:r>
            <a:endParaRPr lang="en-US" sz="1500" dirty="0"/>
          </a:p>
        </p:txBody>
      </p:sp>
      <p:sp>
        <p:nvSpPr>
          <p:cNvPr id="9" name="Text 6"/>
          <p:cNvSpPr/>
          <p:nvPr/>
        </p:nvSpPr>
        <p:spPr>
          <a:xfrm>
            <a:off x="802124" y="3224570"/>
            <a:ext cx="6230541" cy="55435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Generates compelling narratives from simple prompts, saving time and sparking inspiration.</a:t>
            </a:r>
            <a:endParaRPr lang="en-US" sz="1350" dirty="0"/>
          </a:p>
        </p:txBody>
      </p:sp>
      <p:sp>
        <p:nvSpPr>
          <p:cNvPr id="10" name="Shape 7"/>
          <p:cNvSpPr/>
          <p:nvPr/>
        </p:nvSpPr>
        <p:spPr>
          <a:xfrm>
            <a:off x="7401758" y="2447330"/>
            <a:ext cx="6622494" cy="1527572"/>
          </a:xfrm>
          <a:prstGeom prst="roundRect">
            <a:avLst>
              <a:gd name="adj" fmla="val 7183"/>
            </a:avLst>
          </a:prstGeom>
          <a:solidFill>
            <a:srgbClr val="0B0C23">
              <a:alpha val="95000"/>
            </a:srgbClr>
          </a:solidFill>
          <a:ln/>
        </p:spPr>
        <p:txBody>
          <a:bodyPr/>
          <a:lstStyle/>
          <a:p>
            <a:endParaRPr lang="en-IN"/>
          </a:p>
        </p:txBody>
      </p:sp>
      <p:sp>
        <p:nvSpPr>
          <p:cNvPr id="11" name="Shape 8"/>
          <p:cNvSpPr/>
          <p:nvPr/>
        </p:nvSpPr>
        <p:spPr>
          <a:xfrm>
            <a:off x="7401758" y="2424470"/>
            <a:ext cx="6622494" cy="91440"/>
          </a:xfrm>
          <a:prstGeom prst="roundRect">
            <a:avLst>
              <a:gd name="adj" fmla="val 79549"/>
            </a:avLst>
          </a:prstGeom>
          <a:solidFill>
            <a:srgbClr val="A95B95"/>
          </a:solidFill>
          <a:ln/>
        </p:spPr>
        <p:txBody>
          <a:bodyPr/>
          <a:lstStyle/>
          <a:p>
            <a:endParaRPr lang="en-IN"/>
          </a:p>
        </p:txBody>
      </p:sp>
      <p:sp>
        <p:nvSpPr>
          <p:cNvPr id="12" name="Shape 9"/>
          <p:cNvSpPr/>
          <p:nvPr/>
        </p:nvSpPr>
        <p:spPr>
          <a:xfrm>
            <a:off x="10453271" y="2187654"/>
            <a:ext cx="519470" cy="519470"/>
          </a:xfrm>
          <a:prstGeom prst="roundRect">
            <a:avLst>
              <a:gd name="adj" fmla="val 176026"/>
            </a:avLst>
          </a:prstGeom>
          <a:solidFill>
            <a:srgbClr val="A95B95"/>
          </a:solidFill>
          <a:ln/>
        </p:spPr>
        <p:txBody>
          <a:bodyPr/>
          <a:lstStyle/>
          <a:p>
            <a:endParaRPr lang="en-IN"/>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09124" y="2343507"/>
            <a:ext cx="207764" cy="207764"/>
          </a:xfrm>
          <a:prstGeom prst="rect">
            <a:avLst/>
          </a:prstGeom>
        </p:spPr>
      </p:pic>
      <p:sp>
        <p:nvSpPr>
          <p:cNvPr id="14" name="Text 10"/>
          <p:cNvSpPr/>
          <p:nvPr/>
        </p:nvSpPr>
        <p:spPr>
          <a:xfrm>
            <a:off x="7597735" y="2880241"/>
            <a:ext cx="2804160"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Scene-wise Image Generation</a:t>
            </a:r>
            <a:endParaRPr lang="en-US" sz="1500" dirty="0"/>
          </a:p>
        </p:txBody>
      </p:sp>
      <p:sp>
        <p:nvSpPr>
          <p:cNvPr id="15" name="Text 11"/>
          <p:cNvSpPr/>
          <p:nvPr/>
        </p:nvSpPr>
        <p:spPr>
          <a:xfrm>
            <a:off x="7597735" y="3224570"/>
            <a:ext cx="6230541" cy="277178"/>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Creates relevant images for each scene, ensuring visual coherence with the storyline.</a:t>
            </a:r>
            <a:endParaRPr lang="en-US" sz="1350" dirty="0"/>
          </a:p>
        </p:txBody>
      </p:sp>
      <p:sp>
        <p:nvSpPr>
          <p:cNvPr id="16" name="Shape 12"/>
          <p:cNvSpPr/>
          <p:nvPr/>
        </p:nvSpPr>
        <p:spPr>
          <a:xfrm>
            <a:off x="606147" y="4407694"/>
            <a:ext cx="6622494" cy="1527572"/>
          </a:xfrm>
          <a:prstGeom prst="roundRect">
            <a:avLst>
              <a:gd name="adj" fmla="val 7183"/>
            </a:avLst>
          </a:prstGeom>
          <a:solidFill>
            <a:srgbClr val="0B0C23">
              <a:alpha val="95000"/>
            </a:srgbClr>
          </a:solidFill>
          <a:ln/>
        </p:spPr>
        <p:txBody>
          <a:bodyPr/>
          <a:lstStyle/>
          <a:p>
            <a:endParaRPr lang="en-IN"/>
          </a:p>
        </p:txBody>
      </p:sp>
      <p:sp>
        <p:nvSpPr>
          <p:cNvPr id="17" name="Shape 13"/>
          <p:cNvSpPr/>
          <p:nvPr/>
        </p:nvSpPr>
        <p:spPr>
          <a:xfrm>
            <a:off x="606147" y="4384834"/>
            <a:ext cx="6622494" cy="91440"/>
          </a:xfrm>
          <a:prstGeom prst="roundRect">
            <a:avLst>
              <a:gd name="adj" fmla="val 79549"/>
            </a:avLst>
          </a:prstGeom>
          <a:solidFill>
            <a:srgbClr val="A95B95"/>
          </a:solidFill>
          <a:ln/>
        </p:spPr>
        <p:txBody>
          <a:bodyPr/>
          <a:lstStyle/>
          <a:p>
            <a:endParaRPr lang="en-IN"/>
          </a:p>
        </p:txBody>
      </p:sp>
      <p:sp>
        <p:nvSpPr>
          <p:cNvPr id="18" name="Shape 14"/>
          <p:cNvSpPr/>
          <p:nvPr/>
        </p:nvSpPr>
        <p:spPr>
          <a:xfrm>
            <a:off x="3657660" y="4148018"/>
            <a:ext cx="519470" cy="519470"/>
          </a:xfrm>
          <a:prstGeom prst="roundRect">
            <a:avLst>
              <a:gd name="adj" fmla="val 176026"/>
            </a:avLst>
          </a:prstGeom>
          <a:solidFill>
            <a:srgbClr val="A95B95"/>
          </a:solidFill>
          <a:ln/>
        </p:spPr>
        <p:txBody>
          <a:bodyPr/>
          <a:lstStyle/>
          <a:p>
            <a:endParaRPr lang="en-IN"/>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512" y="4303871"/>
            <a:ext cx="207764" cy="207764"/>
          </a:xfrm>
          <a:prstGeom prst="rect">
            <a:avLst/>
          </a:prstGeom>
        </p:spPr>
      </p:pic>
      <p:sp>
        <p:nvSpPr>
          <p:cNvPr id="20" name="Text 15"/>
          <p:cNvSpPr/>
          <p:nvPr/>
        </p:nvSpPr>
        <p:spPr>
          <a:xfrm>
            <a:off x="802124" y="4840605"/>
            <a:ext cx="1924288"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Multiple Art Styles</a:t>
            </a:r>
            <a:endParaRPr lang="en-US" sz="1500" dirty="0"/>
          </a:p>
        </p:txBody>
      </p:sp>
      <p:sp>
        <p:nvSpPr>
          <p:cNvPr id="21" name="Text 16"/>
          <p:cNvSpPr/>
          <p:nvPr/>
        </p:nvSpPr>
        <p:spPr>
          <a:xfrm>
            <a:off x="802124" y="5184934"/>
            <a:ext cx="6230541" cy="277178"/>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Offers a diverse range of artistic styles to match the tone and theme of any story.</a:t>
            </a:r>
            <a:endParaRPr lang="en-US" sz="1350" dirty="0"/>
          </a:p>
        </p:txBody>
      </p:sp>
      <p:sp>
        <p:nvSpPr>
          <p:cNvPr id="22" name="Shape 17"/>
          <p:cNvSpPr/>
          <p:nvPr/>
        </p:nvSpPr>
        <p:spPr>
          <a:xfrm>
            <a:off x="7401758" y="4407694"/>
            <a:ext cx="6622494" cy="1527572"/>
          </a:xfrm>
          <a:prstGeom prst="roundRect">
            <a:avLst>
              <a:gd name="adj" fmla="val 7183"/>
            </a:avLst>
          </a:prstGeom>
          <a:solidFill>
            <a:srgbClr val="0B0C23">
              <a:alpha val="95000"/>
            </a:srgbClr>
          </a:solidFill>
          <a:ln/>
        </p:spPr>
        <p:txBody>
          <a:bodyPr/>
          <a:lstStyle/>
          <a:p>
            <a:endParaRPr lang="en-IN"/>
          </a:p>
        </p:txBody>
      </p:sp>
      <p:sp>
        <p:nvSpPr>
          <p:cNvPr id="23" name="Shape 18"/>
          <p:cNvSpPr/>
          <p:nvPr/>
        </p:nvSpPr>
        <p:spPr>
          <a:xfrm>
            <a:off x="7401758" y="4384834"/>
            <a:ext cx="6622494" cy="91440"/>
          </a:xfrm>
          <a:prstGeom prst="roundRect">
            <a:avLst>
              <a:gd name="adj" fmla="val 79549"/>
            </a:avLst>
          </a:prstGeom>
          <a:solidFill>
            <a:srgbClr val="A95B95"/>
          </a:solidFill>
          <a:ln/>
        </p:spPr>
        <p:txBody>
          <a:bodyPr/>
          <a:lstStyle/>
          <a:p>
            <a:endParaRPr lang="en-IN"/>
          </a:p>
        </p:txBody>
      </p:sp>
      <p:sp>
        <p:nvSpPr>
          <p:cNvPr id="24" name="Shape 19"/>
          <p:cNvSpPr/>
          <p:nvPr/>
        </p:nvSpPr>
        <p:spPr>
          <a:xfrm>
            <a:off x="10453271" y="4148018"/>
            <a:ext cx="519470" cy="519470"/>
          </a:xfrm>
          <a:prstGeom prst="roundRect">
            <a:avLst>
              <a:gd name="adj" fmla="val 176026"/>
            </a:avLst>
          </a:prstGeom>
          <a:solidFill>
            <a:srgbClr val="A95B95"/>
          </a:solidFill>
          <a:ln/>
        </p:spPr>
        <p:txBody>
          <a:bodyPr/>
          <a:lstStyle/>
          <a:p>
            <a:endParaRPr lang="en-IN"/>
          </a:p>
        </p:txBody>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09124" y="4303871"/>
            <a:ext cx="207764" cy="207764"/>
          </a:xfrm>
          <a:prstGeom prst="rect">
            <a:avLst/>
          </a:prstGeom>
        </p:spPr>
      </p:pic>
      <p:sp>
        <p:nvSpPr>
          <p:cNvPr id="26" name="Text 20"/>
          <p:cNvSpPr/>
          <p:nvPr/>
        </p:nvSpPr>
        <p:spPr>
          <a:xfrm>
            <a:off x="7597735" y="4840605"/>
            <a:ext cx="2298144"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Editable &amp; Customizable</a:t>
            </a:r>
            <a:endParaRPr lang="en-US" sz="1500" dirty="0"/>
          </a:p>
        </p:txBody>
      </p:sp>
      <p:sp>
        <p:nvSpPr>
          <p:cNvPr id="27" name="Text 21"/>
          <p:cNvSpPr/>
          <p:nvPr/>
        </p:nvSpPr>
        <p:spPr>
          <a:xfrm>
            <a:off x="7597735" y="5184934"/>
            <a:ext cx="6230541" cy="554355"/>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Provides tools for users to refine text, swap images, and adjust layouts to their preference.</a:t>
            </a:r>
            <a:endParaRPr lang="en-US" sz="1350" dirty="0"/>
          </a:p>
        </p:txBody>
      </p:sp>
      <p:sp>
        <p:nvSpPr>
          <p:cNvPr id="28" name="Shape 22"/>
          <p:cNvSpPr/>
          <p:nvPr/>
        </p:nvSpPr>
        <p:spPr>
          <a:xfrm>
            <a:off x="606147" y="6368058"/>
            <a:ext cx="6622494" cy="1250394"/>
          </a:xfrm>
          <a:prstGeom prst="roundRect">
            <a:avLst>
              <a:gd name="adj" fmla="val 8775"/>
            </a:avLst>
          </a:prstGeom>
          <a:solidFill>
            <a:srgbClr val="0B0C23">
              <a:alpha val="95000"/>
            </a:srgbClr>
          </a:solidFill>
          <a:ln/>
        </p:spPr>
        <p:txBody>
          <a:bodyPr/>
          <a:lstStyle/>
          <a:p>
            <a:endParaRPr lang="en-IN"/>
          </a:p>
        </p:txBody>
      </p:sp>
      <p:sp>
        <p:nvSpPr>
          <p:cNvPr id="29" name="Shape 23"/>
          <p:cNvSpPr/>
          <p:nvPr/>
        </p:nvSpPr>
        <p:spPr>
          <a:xfrm>
            <a:off x="606147" y="6345198"/>
            <a:ext cx="6622494" cy="91440"/>
          </a:xfrm>
          <a:prstGeom prst="roundRect">
            <a:avLst>
              <a:gd name="adj" fmla="val 79549"/>
            </a:avLst>
          </a:prstGeom>
          <a:solidFill>
            <a:srgbClr val="A95B95"/>
          </a:solidFill>
          <a:ln/>
        </p:spPr>
        <p:txBody>
          <a:bodyPr/>
          <a:lstStyle/>
          <a:p>
            <a:endParaRPr lang="en-IN"/>
          </a:p>
        </p:txBody>
      </p:sp>
      <p:sp>
        <p:nvSpPr>
          <p:cNvPr id="30" name="Shape 24"/>
          <p:cNvSpPr/>
          <p:nvPr/>
        </p:nvSpPr>
        <p:spPr>
          <a:xfrm>
            <a:off x="3657660" y="6108383"/>
            <a:ext cx="519470" cy="519470"/>
          </a:xfrm>
          <a:prstGeom prst="roundRect">
            <a:avLst>
              <a:gd name="adj" fmla="val 176026"/>
            </a:avLst>
          </a:prstGeom>
          <a:solidFill>
            <a:srgbClr val="A95B95"/>
          </a:solidFill>
          <a:ln/>
        </p:spPr>
        <p:txBody>
          <a:bodyPr/>
          <a:lstStyle/>
          <a:p>
            <a:endParaRPr lang="en-IN"/>
          </a:p>
        </p:txBody>
      </p:sp>
      <p:pic>
        <p:nvPicPr>
          <p:cNvPr id="31"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13512" y="6264235"/>
            <a:ext cx="207764" cy="207764"/>
          </a:xfrm>
          <a:prstGeom prst="rect">
            <a:avLst/>
          </a:prstGeom>
        </p:spPr>
      </p:pic>
      <p:sp>
        <p:nvSpPr>
          <p:cNvPr id="32" name="Text 25"/>
          <p:cNvSpPr/>
          <p:nvPr/>
        </p:nvSpPr>
        <p:spPr>
          <a:xfrm>
            <a:off x="802124" y="6800969"/>
            <a:ext cx="1924288"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Export Options</a:t>
            </a:r>
            <a:endParaRPr lang="en-US" sz="1500" dirty="0"/>
          </a:p>
        </p:txBody>
      </p:sp>
      <p:sp>
        <p:nvSpPr>
          <p:cNvPr id="33" name="Text 26"/>
          <p:cNvSpPr/>
          <p:nvPr/>
        </p:nvSpPr>
        <p:spPr>
          <a:xfrm>
            <a:off x="802124" y="7145298"/>
            <a:ext cx="6230541" cy="277178"/>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Allows easy export of stories as professional PDFs or engaging image galleries.</a:t>
            </a:r>
            <a:endParaRPr lang="en-US" sz="1350" dirty="0"/>
          </a:p>
        </p:txBody>
      </p:sp>
      <p:sp>
        <p:nvSpPr>
          <p:cNvPr id="34" name="Shape 27"/>
          <p:cNvSpPr/>
          <p:nvPr/>
        </p:nvSpPr>
        <p:spPr>
          <a:xfrm>
            <a:off x="7401758" y="6368058"/>
            <a:ext cx="6622494" cy="1250394"/>
          </a:xfrm>
          <a:prstGeom prst="roundRect">
            <a:avLst>
              <a:gd name="adj" fmla="val 8775"/>
            </a:avLst>
          </a:prstGeom>
          <a:solidFill>
            <a:srgbClr val="0B0C23">
              <a:alpha val="95000"/>
            </a:srgbClr>
          </a:solidFill>
          <a:ln/>
        </p:spPr>
        <p:txBody>
          <a:bodyPr/>
          <a:lstStyle/>
          <a:p>
            <a:endParaRPr lang="en-IN"/>
          </a:p>
        </p:txBody>
      </p:sp>
      <p:sp>
        <p:nvSpPr>
          <p:cNvPr id="35" name="Shape 28"/>
          <p:cNvSpPr/>
          <p:nvPr/>
        </p:nvSpPr>
        <p:spPr>
          <a:xfrm>
            <a:off x="7401758" y="6345198"/>
            <a:ext cx="6622494" cy="91440"/>
          </a:xfrm>
          <a:prstGeom prst="roundRect">
            <a:avLst>
              <a:gd name="adj" fmla="val 79549"/>
            </a:avLst>
          </a:prstGeom>
          <a:solidFill>
            <a:srgbClr val="A95B95"/>
          </a:solidFill>
          <a:ln/>
        </p:spPr>
        <p:txBody>
          <a:bodyPr/>
          <a:lstStyle/>
          <a:p>
            <a:endParaRPr lang="en-IN"/>
          </a:p>
        </p:txBody>
      </p:sp>
      <p:sp>
        <p:nvSpPr>
          <p:cNvPr id="36" name="Shape 29"/>
          <p:cNvSpPr/>
          <p:nvPr/>
        </p:nvSpPr>
        <p:spPr>
          <a:xfrm>
            <a:off x="10453271" y="6108383"/>
            <a:ext cx="519470" cy="519470"/>
          </a:xfrm>
          <a:prstGeom prst="roundRect">
            <a:avLst>
              <a:gd name="adj" fmla="val 176026"/>
            </a:avLst>
          </a:prstGeom>
          <a:solidFill>
            <a:srgbClr val="A95B95"/>
          </a:solidFill>
          <a:ln/>
        </p:spPr>
        <p:txBody>
          <a:bodyPr/>
          <a:lstStyle/>
          <a:p>
            <a:endParaRPr lang="en-IN"/>
          </a:p>
        </p:txBody>
      </p:sp>
      <p:pic>
        <p:nvPicPr>
          <p:cNvPr id="37"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09124" y="6264235"/>
            <a:ext cx="207764" cy="207764"/>
          </a:xfrm>
          <a:prstGeom prst="rect">
            <a:avLst/>
          </a:prstGeom>
        </p:spPr>
      </p:pic>
      <p:sp>
        <p:nvSpPr>
          <p:cNvPr id="38" name="Text 30"/>
          <p:cNvSpPr/>
          <p:nvPr/>
        </p:nvSpPr>
        <p:spPr>
          <a:xfrm>
            <a:off x="7597735" y="6800969"/>
            <a:ext cx="2003346" cy="24050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Easy-to-Use Interface</a:t>
            </a:r>
            <a:endParaRPr lang="en-US" sz="1500" dirty="0"/>
          </a:p>
        </p:txBody>
      </p:sp>
      <p:sp>
        <p:nvSpPr>
          <p:cNvPr id="39" name="Text 31"/>
          <p:cNvSpPr/>
          <p:nvPr/>
        </p:nvSpPr>
        <p:spPr>
          <a:xfrm>
            <a:off x="7597735" y="7145298"/>
            <a:ext cx="6230541" cy="277178"/>
          </a:xfrm>
          <a:prstGeom prst="rect">
            <a:avLst/>
          </a:prstGeom>
          <a:noFill/>
          <a:ln/>
        </p:spPr>
        <p:txBody>
          <a:bodyPr wrap="non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Ensures a smooth and intuitive user experience from start to finish.</a:t>
            </a:r>
            <a:endParaRPr lang="en-US" sz="1350" dirty="0"/>
          </a:p>
        </p:txBody>
      </p:sp>
      <p:sp>
        <p:nvSpPr>
          <p:cNvPr id="40" name="Rectangle 39">
            <a:extLst>
              <a:ext uri="{FF2B5EF4-FFF2-40B4-BE49-F238E27FC236}">
                <a16:creationId xmlns:a16="http://schemas.microsoft.com/office/drawing/2014/main" id="{EF96A601-C84A-FD51-5D4E-2B54847D434D}"/>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3052" y="716994"/>
            <a:ext cx="8510468" cy="478631"/>
          </a:xfrm>
          <a:prstGeom prst="rect">
            <a:avLst/>
          </a:prstGeom>
          <a:noFill/>
          <a:ln/>
        </p:spPr>
        <p:txBody>
          <a:bodyPr wrap="none" lIns="0" tIns="0" rIns="0" bIns="0" rtlCol="0" anchor="t"/>
          <a:lstStyle/>
          <a:p>
            <a:pPr marL="0" indent="0" algn="l">
              <a:lnSpc>
                <a:spcPts val="3750"/>
              </a:lnSpc>
              <a:buNone/>
            </a:pPr>
            <a:r>
              <a:rPr lang="en-US" sz="3000" dirty="0">
                <a:solidFill>
                  <a:srgbClr val="C6BFEE"/>
                </a:solidFill>
                <a:latin typeface="Prompt Medium" pitchFamily="34" charset="0"/>
                <a:ea typeface="Prompt Medium" pitchFamily="34" charset="-122"/>
                <a:cs typeface="Prompt Medium" pitchFamily="34" charset="-120"/>
              </a:rPr>
              <a:t>Conclusion: The Future of Storytelling with AI</a:t>
            </a:r>
            <a:endParaRPr lang="en-US" sz="3000" dirty="0"/>
          </a:p>
        </p:txBody>
      </p:sp>
      <p:sp>
        <p:nvSpPr>
          <p:cNvPr id="3" name="Text 1"/>
          <p:cNvSpPr/>
          <p:nvPr/>
        </p:nvSpPr>
        <p:spPr>
          <a:xfrm>
            <a:off x="603052" y="1540193"/>
            <a:ext cx="13424297" cy="55125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The AI-powered Text-to-Image Story Generator represents a significant leap in creative technology, making sophisticated storytelling tools accessible to a broader audience. It seamlessly integrates advanced AI capabilities to unlock new possibilities in content creation.</a:t>
            </a:r>
            <a:endParaRPr lang="en-US" sz="1350" dirty="0"/>
          </a:p>
        </p:txBody>
      </p:sp>
      <p:sp>
        <p:nvSpPr>
          <p:cNvPr id="4" name="Shape 2"/>
          <p:cNvSpPr/>
          <p:nvPr/>
        </p:nvSpPr>
        <p:spPr>
          <a:xfrm>
            <a:off x="603052" y="2285286"/>
            <a:ext cx="4359831" cy="1942862"/>
          </a:xfrm>
          <a:prstGeom prst="roundRect">
            <a:avLst>
              <a:gd name="adj" fmla="val 3725"/>
            </a:avLst>
          </a:prstGeom>
          <a:solidFill>
            <a:srgbClr val="542C49"/>
          </a:solidFill>
          <a:ln w="7620">
            <a:solidFill>
              <a:srgbClr val="6D4562"/>
            </a:solidFill>
            <a:prstDash val="solid"/>
          </a:ln>
        </p:spPr>
        <p:txBody>
          <a:bodyPr/>
          <a:lstStyle/>
          <a:p>
            <a:endParaRPr lang="en-IN"/>
          </a:p>
        </p:txBody>
      </p:sp>
      <p:sp>
        <p:nvSpPr>
          <p:cNvPr id="5" name="Shape 3"/>
          <p:cNvSpPr/>
          <p:nvPr/>
        </p:nvSpPr>
        <p:spPr>
          <a:xfrm>
            <a:off x="782955" y="2465189"/>
            <a:ext cx="516850" cy="516850"/>
          </a:xfrm>
          <a:prstGeom prst="roundRect">
            <a:avLst>
              <a:gd name="adj" fmla="val 17690018"/>
            </a:avLst>
          </a:prstGeom>
          <a:solidFill>
            <a:srgbClr val="A95B95"/>
          </a:solidFill>
          <a:ln/>
        </p:spPr>
        <p:txBody>
          <a:bodyPr/>
          <a:lstStyle/>
          <a:p>
            <a:endParaRPr lang="en-IN"/>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16" y="2607231"/>
            <a:ext cx="232529" cy="232529"/>
          </a:xfrm>
          <a:prstGeom prst="rect">
            <a:avLst/>
          </a:prstGeom>
        </p:spPr>
      </p:pic>
      <p:sp>
        <p:nvSpPr>
          <p:cNvPr id="7" name="Text 4"/>
          <p:cNvSpPr/>
          <p:nvPr/>
        </p:nvSpPr>
        <p:spPr>
          <a:xfrm>
            <a:off x="782955" y="3154323"/>
            <a:ext cx="1914406" cy="23931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Fast &amp; Creative</a:t>
            </a:r>
            <a:endParaRPr lang="en-US" sz="1500" dirty="0"/>
          </a:p>
        </p:txBody>
      </p:sp>
      <p:sp>
        <p:nvSpPr>
          <p:cNvPr id="8" name="Text 5"/>
          <p:cNvSpPr/>
          <p:nvPr/>
        </p:nvSpPr>
        <p:spPr>
          <a:xfrm>
            <a:off x="782955" y="3496985"/>
            <a:ext cx="4000024" cy="55125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AI accelerates story generation, fostering creativity and innovation.</a:t>
            </a:r>
            <a:endParaRPr lang="en-US" sz="1350" dirty="0"/>
          </a:p>
        </p:txBody>
      </p:sp>
      <p:sp>
        <p:nvSpPr>
          <p:cNvPr id="9" name="Shape 6"/>
          <p:cNvSpPr/>
          <p:nvPr/>
        </p:nvSpPr>
        <p:spPr>
          <a:xfrm>
            <a:off x="5135166" y="2285286"/>
            <a:ext cx="4359950" cy="1942862"/>
          </a:xfrm>
          <a:prstGeom prst="roundRect">
            <a:avLst>
              <a:gd name="adj" fmla="val 3725"/>
            </a:avLst>
          </a:prstGeom>
          <a:solidFill>
            <a:srgbClr val="542C49"/>
          </a:solidFill>
          <a:ln w="7620">
            <a:solidFill>
              <a:srgbClr val="6D4562"/>
            </a:solidFill>
            <a:prstDash val="solid"/>
          </a:ln>
        </p:spPr>
        <p:txBody>
          <a:bodyPr/>
          <a:lstStyle/>
          <a:p>
            <a:endParaRPr lang="en-IN"/>
          </a:p>
        </p:txBody>
      </p:sp>
      <p:sp>
        <p:nvSpPr>
          <p:cNvPr id="10" name="Shape 7"/>
          <p:cNvSpPr/>
          <p:nvPr/>
        </p:nvSpPr>
        <p:spPr>
          <a:xfrm>
            <a:off x="5315069" y="2465189"/>
            <a:ext cx="516850" cy="516850"/>
          </a:xfrm>
          <a:prstGeom prst="roundRect">
            <a:avLst>
              <a:gd name="adj" fmla="val 17690018"/>
            </a:avLst>
          </a:prstGeom>
          <a:solidFill>
            <a:srgbClr val="A95B95"/>
          </a:solidFill>
          <a:ln/>
        </p:spPr>
        <p:txBody>
          <a:bodyPr/>
          <a:lstStyle/>
          <a:p>
            <a:endParaRPr lang="en-IN"/>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7230" y="2607231"/>
            <a:ext cx="232529" cy="232529"/>
          </a:xfrm>
          <a:prstGeom prst="rect">
            <a:avLst/>
          </a:prstGeom>
        </p:spPr>
      </p:pic>
      <p:sp>
        <p:nvSpPr>
          <p:cNvPr id="12" name="Text 8"/>
          <p:cNvSpPr/>
          <p:nvPr/>
        </p:nvSpPr>
        <p:spPr>
          <a:xfrm>
            <a:off x="5315069" y="3154323"/>
            <a:ext cx="1914406" cy="23931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Hybrid Technology</a:t>
            </a:r>
            <a:endParaRPr lang="en-US" sz="1500" dirty="0"/>
          </a:p>
        </p:txBody>
      </p:sp>
      <p:sp>
        <p:nvSpPr>
          <p:cNvPr id="13" name="Text 9"/>
          <p:cNvSpPr/>
          <p:nvPr/>
        </p:nvSpPr>
        <p:spPr>
          <a:xfrm>
            <a:off x="5315069" y="3496985"/>
            <a:ext cx="4000143" cy="55125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Combines Natural Language Generation with Text-to-Image models for rich output.</a:t>
            </a:r>
            <a:endParaRPr lang="en-US" sz="1350" dirty="0"/>
          </a:p>
        </p:txBody>
      </p:sp>
      <p:sp>
        <p:nvSpPr>
          <p:cNvPr id="14" name="Shape 10"/>
          <p:cNvSpPr/>
          <p:nvPr/>
        </p:nvSpPr>
        <p:spPr>
          <a:xfrm>
            <a:off x="9667399" y="2285286"/>
            <a:ext cx="4359950" cy="1942862"/>
          </a:xfrm>
          <a:prstGeom prst="roundRect">
            <a:avLst>
              <a:gd name="adj" fmla="val 3725"/>
            </a:avLst>
          </a:prstGeom>
          <a:solidFill>
            <a:srgbClr val="542C49"/>
          </a:solidFill>
          <a:ln w="7620">
            <a:solidFill>
              <a:srgbClr val="6D4562"/>
            </a:solidFill>
            <a:prstDash val="solid"/>
          </a:ln>
        </p:spPr>
        <p:txBody>
          <a:bodyPr/>
          <a:lstStyle/>
          <a:p>
            <a:endParaRPr lang="en-IN"/>
          </a:p>
        </p:txBody>
      </p:sp>
      <p:sp>
        <p:nvSpPr>
          <p:cNvPr id="15" name="Shape 11"/>
          <p:cNvSpPr/>
          <p:nvPr/>
        </p:nvSpPr>
        <p:spPr>
          <a:xfrm>
            <a:off x="9847302" y="2465189"/>
            <a:ext cx="516850" cy="516850"/>
          </a:xfrm>
          <a:prstGeom prst="roundRect">
            <a:avLst>
              <a:gd name="adj" fmla="val 17690018"/>
            </a:avLst>
          </a:prstGeom>
          <a:solidFill>
            <a:srgbClr val="A95B95"/>
          </a:solidFill>
          <a:ln/>
        </p:spPr>
        <p:txBody>
          <a:bodyPr/>
          <a:lstStyle/>
          <a:p>
            <a:endParaRPr lang="en-IN"/>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9463" y="2607231"/>
            <a:ext cx="232529" cy="232529"/>
          </a:xfrm>
          <a:prstGeom prst="rect">
            <a:avLst/>
          </a:prstGeom>
        </p:spPr>
      </p:pic>
      <p:sp>
        <p:nvSpPr>
          <p:cNvPr id="17" name="Text 12"/>
          <p:cNvSpPr/>
          <p:nvPr/>
        </p:nvSpPr>
        <p:spPr>
          <a:xfrm>
            <a:off x="9847302" y="3154323"/>
            <a:ext cx="1914406" cy="239316"/>
          </a:xfrm>
          <a:prstGeom prst="rect">
            <a:avLst/>
          </a:prstGeom>
          <a:noFill/>
          <a:ln/>
        </p:spPr>
        <p:txBody>
          <a:bodyPr wrap="none" lIns="0" tIns="0" rIns="0" bIns="0" rtlCol="0" anchor="t"/>
          <a:lstStyle/>
          <a:p>
            <a:pPr marL="0" indent="0" algn="l">
              <a:lnSpc>
                <a:spcPts val="1850"/>
              </a:lnSpc>
              <a:buNone/>
            </a:pPr>
            <a:r>
              <a:rPr lang="en-US" sz="1500" dirty="0">
                <a:solidFill>
                  <a:srgbClr val="DAD8E9"/>
                </a:solidFill>
                <a:latin typeface="Prompt Medium" pitchFamily="34" charset="0"/>
                <a:ea typeface="Prompt Medium" pitchFamily="34" charset="-122"/>
                <a:cs typeface="Prompt Medium" pitchFamily="34" charset="-120"/>
              </a:rPr>
              <a:t>Versatile Tool</a:t>
            </a:r>
            <a:endParaRPr lang="en-US" sz="1500" dirty="0"/>
          </a:p>
        </p:txBody>
      </p:sp>
      <p:sp>
        <p:nvSpPr>
          <p:cNvPr id="18" name="Text 13"/>
          <p:cNvSpPr/>
          <p:nvPr/>
        </p:nvSpPr>
        <p:spPr>
          <a:xfrm>
            <a:off x="9847302" y="3496985"/>
            <a:ext cx="4000143" cy="55125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Ideal for educational content, creative writing, and digital media industries.</a:t>
            </a:r>
            <a:endParaRPr lang="en-US" sz="1350" dirty="0"/>
          </a:p>
        </p:txBody>
      </p:sp>
      <p:sp>
        <p:nvSpPr>
          <p:cNvPr id="19" name="Text 14"/>
          <p:cNvSpPr/>
          <p:nvPr/>
        </p:nvSpPr>
        <p:spPr>
          <a:xfrm>
            <a:off x="603052" y="4421981"/>
            <a:ext cx="13424297" cy="551259"/>
          </a:xfrm>
          <a:prstGeom prst="rect">
            <a:avLst/>
          </a:prstGeom>
          <a:noFill/>
          <a:ln/>
        </p:spPr>
        <p:txBody>
          <a:bodyPr wrap="square" lIns="0" tIns="0" rIns="0" bIns="0" rtlCol="0" anchor="t"/>
          <a:lstStyle/>
          <a:p>
            <a:pPr marL="0" indent="0" algn="l">
              <a:lnSpc>
                <a:spcPts val="2150"/>
              </a:lnSpc>
              <a:buNone/>
            </a:pPr>
            <a:r>
              <a:rPr lang="en-US" sz="1350" dirty="0">
                <a:solidFill>
                  <a:srgbClr val="DAD8E9"/>
                </a:solidFill>
                <a:latin typeface="Mukta Light" pitchFamily="34" charset="0"/>
                <a:ea typeface="Mukta Light" pitchFamily="34" charset="-122"/>
                <a:cs typeface="Mukta Light" pitchFamily="34" charset="-120"/>
              </a:rPr>
              <a:t>The potential for expansion is vast, paving the way for more immersive and interactive narrative experiences. We foresee future developments including voice narration, animation, and multi-lingual support, further enhancing its utility.</a:t>
            </a:r>
            <a:endParaRPr lang="en-US" sz="1350" dirty="0"/>
          </a:p>
        </p:txBody>
      </p:sp>
      <p:pic>
        <p:nvPicPr>
          <p:cNvPr id="20" name="Image 3" descr="preencoded.png"/>
          <p:cNvPicPr>
            <a:picLocks noChangeAspect="1"/>
          </p:cNvPicPr>
          <p:nvPr/>
        </p:nvPicPr>
        <p:blipFill>
          <a:blip r:embed="rId9"/>
          <a:stretch>
            <a:fillRect/>
          </a:stretch>
        </p:blipFill>
        <p:spPr>
          <a:xfrm>
            <a:off x="610672" y="5279827"/>
            <a:ext cx="4377809" cy="2067520"/>
          </a:xfrm>
          <a:prstGeom prst="rect">
            <a:avLst/>
          </a:prstGeom>
        </p:spPr>
      </p:pic>
      <p:pic>
        <p:nvPicPr>
          <p:cNvPr id="21" name="Image 4" descr="preencoded.png"/>
          <p:cNvPicPr>
            <a:picLocks noChangeAspect="1"/>
          </p:cNvPicPr>
          <p:nvPr/>
        </p:nvPicPr>
        <p:blipFill>
          <a:blip r:embed="rId10"/>
          <a:stretch>
            <a:fillRect/>
          </a:stretch>
        </p:blipFill>
        <p:spPr>
          <a:xfrm>
            <a:off x="5126236" y="5279827"/>
            <a:ext cx="4377809" cy="2067520"/>
          </a:xfrm>
          <a:prstGeom prst="rect">
            <a:avLst/>
          </a:prstGeom>
        </p:spPr>
      </p:pic>
      <p:pic>
        <p:nvPicPr>
          <p:cNvPr id="22" name="Image 5" descr="preencoded.png"/>
          <p:cNvPicPr>
            <a:picLocks noChangeAspect="1"/>
          </p:cNvPicPr>
          <p:nvPr/>
        </p:nvPicPr>
        <p:blipFill>
          <a:blip r:embed="rId11"/>
          <a:stretch>
            <a:fillRect/>
          </a:stretch>
        </p:blipFill>
        <p:spPr>
          <a:xfrm>
            <a:off x="9641800" y="5279827"/>
            <a:ext cx="4377809" cy="2067520"/>
          </a:xfrm>
          <a:prstGeom prst="rect">
            <a:avLst/>
          </a:prstGeom>
        </p:spPr>
      </p:pic>
      <p:sp>
        <p:nvSpPr>
          <p:cNvPr id="23" name="Rectangle 22">
            <a:extLst>
              <a:ext uri="{FF2B5EF4-FFF2-40B4-BE49-F238E27FC236}">
                <a16:creationId xmlns:a16="http://schemas.microsoft.com/office/drawing/2014/main" id="{E16C337C-1B82-52BC-16B3-16F278983A94}"/>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9374" y="1343689"/>
            <a:ext cx="7606425" cy="322335"/>
          </a:xfrm>
          <a:prstGeom prst="rect">
            <a:avLst/>
          </a:prstGeom>
          <a:noFill/>
          <a:ln/>
        </p:spPr>
        <p:txBody>
          <a:bodyPr wrap="none" lIns="0" tIns="0" rIns="0" bIns="0" rtlCol="0" anchor="t"/>
          <a:lstStyle/>
          <a:p>
            <a:pPr marL="0" indent="0" algn="l">
              <a:lnSpc>
                <a:spcPts val="2700"/>
              </a:lnSpc>
              <a:buNone/>
            </a:pPr>
            <a:r>
              <a:rPr lang="en-US" sz="4400" dirty="0">
                <a:solidFill>
                  <a:srgbClr val="C6BFEE"/>
                </a:solidFill>
                <a:latin typeface="Prompt Medium" pitchFamily="34" charset="0"/>
                <a:ea typeface="Prompt Medium" pitchFamily="34" charset="-122"/>
                <a:cs typeface="Prompt Medium" pitchFamily="34" charset="-120"/>
              </a:rPr>
              <a:t>Revolutionising Storytelling with AI</a:t>
            </a:r>
            <a:endParaRPr lang="en-US" sz="4400" dirty="0"/>
          </a:p>
        </p:txBody>
      </p:sp>
      <p:sp>
        <p:nvSpPr>
          <p:cNvPr id="4" name="Text 2"/>
          <p:cNvSpPr/>
          <p:nvPr/>
        </p:nvSpPr>
        <p:spPr>
          <a:xfrm>
            <a:off x="1066622" y="2087736"/>
            <a:ext cx="6326637" cy="4300873"/>
          </a:xfrm>
          <a:prstGeom prst="rect">
            <a:avLst/>
          </a:prstGeom>
          <a:noFill/>
          <a:ln/>
        </p:spPr>
        <p:txBody>
          <a:bodyPr wrap="none" lIns="0" tIns="0" rIns="0" bIns="0" rtlCol="0" anchor="t"/>
          <a:lstStyle/>
          <a:p>
            <a:pPr marL="0" indent="0" algn="l">
              <a:lnSpc>
                <a:spcPts val="1550"/>
              </a:lnSpc>
              <a:buNone/>
            </a:pPr>
            <a:r>
              <a:rPr lang="en-US" sz="950" dirty="0">
                <a:solidFill>
                  <a:srgbClr val="DAD8E9"/>
                </a:solidFill>
                <a:latin typeface="Mukta Light" pitchFamily="34" charset="0"/>
                <a:ea typeface="Mukta Light" pitchFamily="34" charset="-122"/>
                <a:cs typeface="Mukta Light" pitchFamily="34" charset="-120"/>
              </a:rPr>
              <a:t>.</a:t>
            </a:r>
            <a:endParaRPr lang="en-US" sz="950" dirty="0"/>
          </a:p>
        </p:txBody>
      </p:sp>
      <p:pic>
        <p:nvPicPr>
          <p:cNvPr id="6" name="Image 1" descr="preencoded.png"/>
          <p:cNvPicPr>
            <a:picLocks noChangeAspect="1"/>
          </p:cNvPicPr>
          <p:nvPr/>
        </p:nvPicPr>
        <p:blipFill>
          <a:blip r:embed="rId3"/>
          <a:stretch>
            <a:fillRect/>
          </a:stretch>
        </p:blipFill>
        <p:spPr>
          <a:xfrm>
            <a:off x="8690467" y="2087736"/>
            <a:ext cx="5325904" cy="5325904"/>
          </a:xfrm>
          <a:prstGeom prst="rect">
            <a:avLst/>
          </a:prstGeom>
        </p:spPr>
      </p:pic>
      <p:sp>
        <p:nvSpPr>
          <p:cNvPr id="7" name="Rectangle 6">
            <a:extLst>
              <a:ext uri="{FF2B5EF4-FFF2-40B4-BE49-F238E27FC236}">
                <a16:creationId xmlns:a16="http://schemas.microsoft.com/office/drawing/2014/main" id="{6F20B5E7-B9E6-08C3-251A-F5955CD4C617}"/>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1">
            <a:extLst>
              <a:ext uri="{FF2B5EF4-FFF2-40B4-BE49-F238E27FC236}">
                <a16:creationId xmlns:a16="http://schemas.microsoft.com/office/drawing/2014/main" id="{191D3D7E-B68D-B1CD-6BC9-3806B0A4BA77}"/>
              </a:ext>
            </a:extLst>
          </p:cNvPr>
          <p:cNvSpPr/>
          <p:nvPr/>
        </p:nvSpPr>
        <p:spPr>
          <a:xfrm>
            <a:off x="821294" y="2608826"/>
            <a:ext cx="7062617" cy="3760343"/>
          </a:xfrm>
          <a:prstGeom prst="rect">
            <a:avLst/>
          </a:prstGeom>
          <a:noFill/>
          <a:ln/>
        </p:spPr>
        <p:txBody>
          <a:bodyPr wrap="square" lIns="0" tIns="0" rIns="0" bIns="0" rtlCol="0" anchor="t"/>
          <a:lstStyle/>
          <a:p>
            <a:r>
              <a:rPr lang="en-US" sz="2400" dirty="0">
                <a:solidFill>
                  <a:schemeClr val="bg1"/>
                </a:solidFill>
              </a:rPr>
              <a:t>Traditionally, crafting compelling narratives demands significant </a:t>
            </a:r>
            <a:r>
              <a:rPr lang="en-US" sz="2400" b="1" dirty="0">
                <a:solidFill>
                  <a:schemeClr val="bg1"/>
                </a:solidFill>
              </a:rPr>
              <a:t>time</a:t>
            </a:r>
            <a:r>
              <a:rPr lang="en-US" sz="2400" dirty="0">
                <a:solidFill>
                  <a:schemeClr val="bg1"/>
                </a:solidFill>
              </a:rPr>
              <a:t>, </a:t>
            </a:r>
            <a:r>
              <a:rPr lang="en-US" sz="2400" b="1" dirty="0">
                <a:solidFill>
                  <a:schemeClr val="bg1"/>
                </a:solidFill>
              </a:rPr>
              <a:t>creativity</a:t>
            </a:r>
            <a:r>
              <a:rPr lang="en-US" sz="2400" dirty="0">
                <a:solidFill>
                  <a:schemeClr val="bg1"/>
                </a:solidFill>
              </a:rPr>
              <a:t>, and </a:t>
            </a:r>
            <a:r>
              <a:rPr lang="en-US" sz="2400" b="1" dirty="0">
                <a:solidFill>
                  <a:schemeClr val="bg1"/>
                </a:solidFill>
              </a:rPr>
              <a:t>artistic skills</a:t>
            </a:r>
            <a:r>
              <a:rPr lang="en-US" sz="2400" dirty="0">
                <a:solidFill>
                  <a:schemeClr val="bg1"/>
                </a:solidFill>
              </a:rPr>
              <a:t> for illustrations. This AI-powered solution simplifies story creation by converting a brief idea into a multi-scene story complete with vivid illustrations.</a:t>
            </a:r>
          </a:p>
          <a:p>
            <a:endParaRPr lang="en-US" sz="2400" dirty="0">
              <a:solidFill>
                <a:schemeClr val="bg1"/>
              </a:solidFill>
            </a:endParaRPr>
          </a:p>
          <a:p>
            <a:r>
              <a:rPr lang="en-US" sz="2400" dirty="0">
                <a:solidFill>
                  <a:schemeClr val="bg1"/>
                </a:solidFill>
              </a:rPr>
              <a:t>Our AI Story Generator helps students, teachers, writers, and content creators to bring their imaginative concepts to life effortlessly.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02786" y="986054"/>
            <a:ext cx="8184833" cy="415052"/>
          </a:xfrm>
          <a:prstGeom prst="rect">
            <a:avLst/>
          </a:prstGeom>
          <a:noFill/>
          <a:ln/>
        </p:spPr>
        <p:txBody>
          <a:bodyPr wrap="none" lIns="0" tIns="0" rIns="0" bIns="0" rtlCol="0" anchor="t"/>
          <a:lstStyle/>
          <a:p>
            <a:pPr marL="0" indent="0" algn="l">
              <a:lnSpc>
                <a:spcPts val="3250"/>
              </a:lnSpc>
              <a:buNone/>
            </a:pPr>
            <a:r>
              <a:rPr lang="en-US" sz="3200" dirty="0">
                <a:solidFill>
                  <a:srgbClr val="C6BFEE"/>
                </a:solidFill>
                <a:latin typeface="Prompt Medium" pitchFamily="34" charset="0"/>
                <a:ea typeface="Prompt Medium" pitchFamily="34" charset="-122"/>
                <a:cs typeface="Prompt Medium" pitchFamily="34" charset="-120"/>
              </a:rPr>
              <a:t>Addressing the Challenges of Creative Production</a:t>
            </a:r>
            <a:endParaRPr lang="en-US" sz="3200" dirty="0"/>
          </a:p>
        </p:txBody>
      </p:sp>
      <p:pic>
        <p:nvPicPr>
          <p:cNvPr id="3" name="Image 0" descr="preencoded.png"/>
          <p:cNvPicPr>
            <a:picLocks noChangeAspect="1"/>
          </p:cNvPicPr>
          <p:nvPr/>
        </p:nvPicPr>
        <p:blipFill>
          <a:blip r:embed="rId3"/>
          <a:stretch>
            <a:fillRect/>
          </a:stretch>
        </p:blipFill>
        <p:spPr>
          <a:xfrm>
            <a:off x="1102786" y="1905000"/>
            <a:ext cx="4996931" cy="4492940"/>
          </a:xfrm>
          <a:prstGeom prst="rect">
            <a:avLst/>
          </a:prstGeom>
        </p:spPr>
      </p:pic>
      <p:sp>
        <p:nvSpPr>
          <p:cNvPr id="4" name="Text 1"/>
          <p:cNvSpPr/>
          <p:nvPr/>
        </p:nvSpPr>
        <p:spPr>
          <a:xfrm>
            <a:off x="1005957" y="6630946"/>
            <a:ext cx="5361390" cy="1187769"/>
          </a:xfrm>
          <a:prstGeom prst="rect">
            <a:avLst/>
          </a:prstGeom>
          <a:noFill/>
          <a:ln/>
        </p:spPr>
        <p:txBody>
          <a:bodyPr wrap="square" lIns="0" tIns="0" rIns="0" bIns="0" rtlCol="0" anchor="t"/>
          <a:lstStyle/>
          <a:p>
            <a:pPr marL="0" indent="0" algn="l">
              <a:lnSpc>
                <a:spcPts val="1850"/>
              </a:lnSpc>
              <a:buNone/>
            </a:pPr>
            <a:r>
              <a:rPr lang="en-US" sz="1600" dirty="0">
                <a:solidFill>
                  <a:srgbClr val="DAD8E9"/>
                </a:solidFill>
                <a:latin typeface="Mukta Light" pitchFamily="34" charset="0"/>
                <a:ea typeface="Mukta Light" pitchFamily="34" charset="-122"/>
                <a:cs typeface="Mukta Light" pitchFamily="34" charset="-120"/>
              </a:rPr>
              <a:t>Story writing can be an incredibly time-consuming endeavour, often leading to creative blocks. Moreover, producing high-quality illustrations typically requires engaging professional artists, which can be costly and time-intensive.</a:t>
            </a:r>
            <a:endParaRPr lang="en-US" sz="1600" dirty="0"/>
          </a:p>
        </p:txBody>
      </p:sp>
      <p:sp>
        <p:nvSpPr>
          <p:cNvPr id="5" name="Text 2"/>
          <p:cNvSpPr/>
          <p:nvPr/>
        </p:nvSpPr>
        <p:spPr>
          <a:xfrm>
            <a:off x="8129574" y="6632294"/>
            <a:ext cx="5407342" cy="478155"/>
          </a:xfrm>
          <a:prstGeom prst="rect">
            <a:avLst/>
          </a:prstGeom>
          <a:noFill/>
          <a:ln/>
        </p:spPr>
        <p:txBody>
          <a:bodyPr wrap="square" lIns="0" tIns="0" rIns="0" bIns="0" rtlCol="0" anchor="t"/>
          <a:lstStyle/>
          <a:p>
            <a:pPr marL="0" indent="0" algn="l">
              <a:lnSpc>
                <a:spcPts val="1850"/>
              </a:lnSpc>
              <a:buNone/>
            </a:pPr>
            <a:r>
              <a:rPr lang="en-US" sz="1600" dirty="0">
                <a:solidFill>
                  <a:srgbClr val="DAD8E9"/>
                </a:solidFill>
                <a:latin typeface="Mukta Light" pitchFamily="34" charset="0"/>
                <a:ea typeface="Mukta Light" pitchFamily="34" charset="-122"/>
                <a:cs typeface="Mukta Light" pitchFamily="34" charset="-120"/>
              </a:rPr>
              <a:t>Students frequently struggle to visualise complex ideas, hindering their learning and presentation capabilities. There is a clear need for fast, automated, and creative tools to overcome these hurdles.</a:t>
            </a:r>
            <a:endParaRPr lang="en-US" sz="1600" dirty="0"/>
          </a:p>
        </p:txBody>
      </p:sp>
      <p:pic>
        <p:nvPicPr>
          <p:cNvPr id="6" name="Image 1" descr="preencoded.png"/>
          <p:cNvPicPr>
            <a:picLocks noChangeAspect="1"/>
          </p:cNvPicPr>
          <p:nvPr/>
        </p:nvPicPr>
        <p:blipFill>
          <a:blip r:embed="rId4"/>
          <a:stretch>
            <a:fillRect/>
          </a:stretch>
        </p:blipFill>
        <p:spPr>
          <a:xfrm>
            <a:off x="8129574" y="1905000"/>
            <a:ext cx="4996931" cy="4492939"/>
          </a:xfrm>
          <a:prstGeom prst="rect">
            <a:avLst/>
          </a:prstGeom>
        </p:spPr>
      </p:pic>
      <p:sp>
        <p:nvSpPr>
          <p:cNvPr id="7" name="Text 3"/>
          <p:cNvSpPr/>
          <p:nvPr/>
        </p:nvSpPr>
        <p:spPr>
          <a:xfrm>
            <a:off x="522923" y="9015651"/>
            <a:ext cx="13584555" cy="239078"/>
          </a:xfrm>
          <a:prstGeom prst="rect">
            <a:avLst/>
          </a:prstGeom>
          <a:noFill/>
          <a:ln/>
        </p:spPr>
        <p:txBody>
          <a:bodyPr wrap="none" lIns="0" tIns="0" rIns="0" bIns="0" rtlCol="0" anchor="t"/>
          <a:lstStyle/>
          <a:p>
            <a:pPr marL="0" indent="0" algn="l">
              <a:lnSpc>
                <a:spcPts val="1850"/>
              </a:lnSpc>
              <a:buNone/>
            </a:pPr>
            <a:r>
              <a:rPr lang="en-US" sz="1150" dirty="0">
                <a:solidFill>
                  <a:srgbClr val="DAD8E9"/>
                </a:solidFill>
                <a:latin typeface="Mukta Light" pitchFamily="34" charset="0"/>
                <a:ea typeface="Mukta Light" pitchFamily="34" charset="-122"/>
                <a:cs typeface="Mukta Light" pitchFamily="34" charset="-120"/>
              </a:rPr>
              <a:t>Our innovative solution offers an AI-based system for both storytelling and image generation, streamlining the entire creative process.</a:t>
            </a:r>
            <a:endParaRPr lang="en-US" sz="1150" dirty="0"/>
          </a:p>
        </p:txBody>
      </p:sp>
      <p:sp>
        <p:nvSpPr>
          <p:cNvPr id="8" name="Rectangle 7">
            <a:extLst>
              <a:ext uri="{FF2B5EF4-FFF2-40B4-BE49-F238E27FC236}">
                <a16:creationId xmlns:a16="http://schemas.microsoft.com/office/drawing/2014/main" id="{64763624-C00F-13D9-A2B7-EB881E0615EC}"/>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73336"/>
            <a:ext cx="716696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Primary Project Objectives</a:t>
            </a:r>
            <a:endParaRPr lang="en-US" sz="4300" dirty="0"/>
          </a:p>
        </p:txBody>
      </p:sp>
      <p:sp>
        <p:nvSpPr>
          <p:cNvPr id="3" name="Shape 1"/>
          <p:cNvSpPr/>
          <p:nvPr/>
        </p:nvSpPr>
        <p:spPr>
          <a:xfrm>
            <a:off x="864037" y="2152888"/>
            <a:ext cx="4136231" cy="2625804"/>
          </a:xfrm>
          <a:prstGeom prst="roundRect">
            <a:avLst>
              <a:gd name="adj" fmla="val 5572"/>
            </a:avLst>
          </a:prstGeom>
          <a:solidFill>
            <a:srgbClr val="0B0C23">
              <a:alpha val="95000"/>
            </a:srgbClr>
          </a:solidFill>
          <a:ln w="30480">
            <a:solidFill>
              <a:srgbClr val="6D4562"/>
            </a:solidFill>
            <a:prstDash val="solid"/>
          </a:ln>
        </p:spPr>
        <p:txBody>
          <a:bodyPr/>
          <a:lstStyle/>
          <a:p>
            <a:endParaRPr lang="en-IN"/>
          </a:p>
        </p:txBody>
      </p:sp>
      <p:sp>
        <p:nvSpPr>
          <p:cNvPr id="4" name="Shape 2"/>
          <p:cNvSpPr/>
          <p:nvPr/>
        </p:nvSpPr>
        <p:spPr>
          <a:xfrm>
            <a:off x="833557" y="2152888"/>
            <a:ext cx="121920" cy="2625804"/>
          </a:xfrm>
          <a:prstGeom prst="roundRect">
            <a:avLst>
              <a:gd name="adj" fmla="val 85050"/>
            </a:avLst>
          </a:prstGeom>
          <a:solidFill>
            <a:srgbClr val="A95B95"/>
          </a:solidFill>
          <a:ln/>
        </p:spPr>
        <p:txBody>
          <a:bodyPr/>
          <a:lstStyle/>
          <a:p>
            <a:endParaRPr lang="en-IN"/>
          </a:p>
        </p:txBody>
      </p:sp>
      <p:sp>
        <p:nvSpPr>
          <p:cNvPr id="5" name="Text 3"/>
          <p:cNvSpPr/>
          <p:nvPr/>
        </p:nvSpPr>
        <p:spPr>
          <a:xfrm>
            <a:off x="1232773" y="2430185"/>
            <a:ext cx="3490198" cy="685800"/>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Automated Story Generation</a:t>
            </a:r>
            <a:endParaRPr lang="en-US" sz="2150" dirty="0"/>
          </a:p>
        </p:txBody>
      </p:sp>
      <p:sp>
        <p:nvSpPr>
          <p:cNvPr id="6" name="Text 4"/>
          <p:cNvSpPr/>
          <p:nvPr/>
        </p:nvSpPr>
        <p:spPr>
          <a:xfrm>
            <a:off x="1232773" y="3264098"/>
            <a:ext cx="349019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To auto-generate a complete, coherent story from a simple 1–2 line prompt.</a:t>
            </a:r>
            <a:endParaRPr lang="en-US" sz="1900" dirty="0"/>
          </a:p>
        </p:txBody>
      </p:sp>
      <p:sp>
        <p:nvSpPr>
          <p:cNvPr id="7" name="Shape 5"/>
          <p:cNvSpPr/>
          <p:nvPr/>
        </p:nvSpPr>
        <p:spPr>
          <a:xfrm>
            <a:off x="5247084" y="2152888"/>
            <a:ext cx="4136231" cy="2625804"/>
          </a:xfrm>
          <a:prstGeom prst="roundRect">
            <a:avLst>
              <a:gd name="adj" fmla="val 5572"/>
            </a:avLst>
          </a:prstGeom>
          <a:solidFill>
            <a:srgbClr val="0B0C23">
              <a:alpha val="95000"/>
            </a:srgbClr>
          </a:solidFill>
          <a:ln w="30480">
            <a:solidFill>
              <a:srgbClr val="6D4562"/>
            </a:solidFill>
            <a:prstDash val="solid"/>
          </a:ln>
        </p:spPr>
        <p:txBody>
          <a:bodyPr/>
          <a:lstStyle/>
          <a:p>
            <a:endParaRPr lang="en-IN"/>
          </a:p>
        </p:txBody>
      </p:sp>
      <p:sp>
        <p:nvSpPr>
          <p:cNvPr id="8" name="Shape 6"/>
          <p:cNvSpPr/>
          <p:nvPr/>
        </p:nvSpPr>
        <p:spPr>
          <a:xfrm>
            <a:off x="5216604" y="2152888"/>
            <a:ext cx="121920" cy="2625804"/>
          </a:xfrm>
          <a:prstGeom prst="roundRect">
            <a:avLst>
              <a:gd name="adj" fmla="val 85050"/>
            </a:avLst>
          </a:prstGeom>
          <a:solidFill>
            <a:srgbClr val="A95B95"/>
          </a:solidFill>
          <a:ln/>
        </p:spPr>
        <p:txBody>
          <a:bodyPr/>
          <a:lstStyle/>
          <a:p>
            <a:endParaRPr lang="en-IN"/>
          </a:p>
        </p:txBody>
      </p:sp>
      <p:sp>
        <p:nvSpPr>
          <p:cNvPr id="9" name="Text 7"/>
          <p:cNvSpPr/>
          <p:nvPr/>
        </p:nvSpPr>
        <p:spPr>
          <a:xfrm>
            <a:off x="5615821" y="2430185"/>
            <a:ext cx="3137773"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Scene-wise Illustrations</a:t>
            </a:r>
            <a:endParaRPr lang="en-US" sz="2150" dirty="0"/>
          </a:p>
        </p:txBody>
      </p:sp>
      <p:sp>
        <p:nvSpPr>
          <p:cNvPr id="10" name="Text 8"/>
          <p:cNvSpPr/>
          <p:nvPr/>
        </p:nvSpPr>
        <p:spPr>
          <a:xfrm>
            <a:off x="5615821" y="2921198"/>
            <a:ext cx="349019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To create compelling, scene-specific illustrations using advanced text-to-image models.</a:t>
            </a:r>
            <a:endParaRPr lang="en-US" sz="1900" dirty="0"/>
          </a:p>
        </p:txBody>
      </p:sp>
      <p:sp>
        <p:nvSpPr>
          <p:cNvPr id="11" name="Shape 9"/>
          <p:cNvSpPr/>
          <p:nvPr/>
        </p:nvSpPr>
        <p:spPr>
          <a:xfrm>
            <a:off x="9630132" y="2152888"/>
            <a:ext cx="4136231" cy="2625804"/>
          </a:xfrm>
          <a:prstGeom prst="roundRect">
            <a:avLst>
              <a:gd name="adj" fmla="val 5572"/>
            </a:avLst>
          </a:prstGeom>
          <a:solidFill>
            <a:srgbClr val="0B0C23">
              <a:alpha val="95000"/>
            </a:srgbClr>
          </a:solidFill>
          <a:ln w="30480">
            <a:solidFill>
              <a:srgbClr val="6D4562"/>
            </a:solidFill>
            <a:prstDash val="solid"/>
          </a:ln>
        </p:spPr>
        <p:txBody>
          <a:bodyPr/>
          <a:lstStyle/>
          <a:p>
            <a:endParaRPr lang="en-IN"/>
          </a:p>
        </p:txBody>
      </p:sp>
      <p:sp>
        <p:nvSpPr>
          <p:cNvPr id="12" name="Shape 10"/>
          <p:cNvSpPr/>
          <p:nvPr/>
        </p:nvSpPr>
        <p:spPr>
          <a:xfrm>
            <a:off x="9599652" y="2152888"/>
            <a:ext cx="121920" cy="2625804"/>
          </a:xfrm>
          <a:prstGeom prst="roundRect">
            <a:avLst>
              <a:gd name="adj" fmla="val 85050"/>
            </a:avLst>
          </a:prstGeom>
          <a:solidFill>
            <a:srgbClr val="A95B95"/>
          </a:solidFill>
          <a:ln/>
        </p:spPr>
        <p:txBody>
          <a:bodyPr/>
          <a:lstStyle/>
          <a:p>
            <a:endParaRPr lang="en-IN"/>
          </a:p>
        </p:txBody>
      </p:sp>
      <p:sp>
        <p:nvSpPr>
          <p:cNvPr id="13" name="Text 11"/>
          <p:cNvSpPr/>
          <p:nvPr/>
        </p:nvSpPr>
        <p:spPr>
          <a:xfrm>
            <a:off x="9998869" y="2430185"/>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Maintain Story Flow</a:t>
            </a:r>
            <a:endParaRPr lang="en-US" sz="2150" dirty="0"/>
          </a:p>
        </p:txBody>
      </p:sp>
      <p:sp>
        <p:nvSpPr>
          <p:cNvPr id="14" name="Text 12"/>
          <p:cNvSpPr/>
          <p:nvPr/>
        </p:nvSpPr>
        <p:spPr>
          <a:xfrm>
            <a:off x="9998869" y="2921198"/>
            <a:ext cx="3490198"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To ensure a logical narrative progression, covering introduction, conflict, climax, and a satisfying ending.</a:t>
            </a:r>
            <a:endParaRPr lang="en-US" sz="1900" dirty="0"/>
          </a:p>
        </p:txBody>
      </p:sp>
      <p:sp>
        <p:nvSpPr>
          <p:cNvPr id="15" name="Shape 13"/>
          <p:cNvSpPr/>
          <p:nvPr/>
        </p:nvSpPr>
        <p:spPr>
          <a:xfrm>
            <a:off x="864037" y="5025509"/>
            <a:ext cx="4136231" cy="2230755"/>
          </a:xfrm>
          <a:prstGeom prst="roundRect">
            <a:avLst>
              <a:gd name="adj" fmla="val 6558"/>
            </a:avLst>
          </a:prstGeom>
          <a:solidFill>
            <a:srgbClr val="0B0C23">
              <a:alpha val="95000"/>
            </a:srgbClr>
          </a:solidFill>
          <a:ln w="30480">
            <a:solidFill>
              <a:srgbClr val="6D4562"/>
            </a:solidFill>
            <a:prstDash val="solid"/>
          </a:ln>
        </p:spPr>
        <p:txBody>
          <a:bodyPr/>
          <a:lstStyle/>
          <a:p>
            <a:endParaRPr lang="en-IN"/>
          </a:p>
        </p:txBody>
      </p:sp>
      <p:sp>
        <p:nvSpPr>
          <p:cNvPr id="16" name="Shape 14"/>
          <p:cNvSpPr/>
          <p:nvPr/>
        </p:nvSpPr>
        <p:spPr>
          <a:xfrm>
            <a:off x="833557" y="5025509"/>
            <a:ext cx="121920" cy="2230755"/>
          </a:xfrm>
          <a:prstGeom prst="roundRect">
            <a:avLst>
              <a:gd name="adj" fmla="val 85050"/>
            </a:avLst>
          </a:prstGeom>
          <a:solidFill>
            <a:srgbClr val="A95B95"/>
          </a:solidFill>
          <a:ln/>
        </p:spPr>
        <p:txBody>
          <a:bodyPr/>
          <a:lstStyle/>
          <a:p>
            <a:endParaRPr lang="en-IN"/>
          </a:p>
        </p:txBody>
      </p:sp>
      <p:sp>
        <p:nvSpPr>
          <p:cNvPr id="17" name="Text 15"/>
          <p:cNvSpPr/>
          <p:nvPr/>
        </p:nvSpPr>
        <p:spPr>
          <a:xfrm>
            <a:off x="1232773" y="5302806"/>
            <a:ext cx="3054906"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User-Friendly Interface</a:t>
            </a:r>
            <a:endParaRPr lang="en-US" sz="2150" dirty="0"/>
          </a:p>
        </p:txBody>
      </p:sp>
      <p:sp>
        <p:nvSpPr>
          <p:cNvPr id="18" name="Text 16"/>
          <p:cNvSpPr/>
          <p:nvPr/>
        </p:nvSpPr>
        <p:spPr>
          <a:xfrm>
            <a:off x="1232773" y="5793819"/>
            <a:ext cx="349019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To build an intuitive and simple interface for seamless user interaction.</a:t>
            </a:r>
            <a:endParaRPr lang="en-US" sz="1900" dirty="0"/>
          </a:p>
        </p:txBody>
      </p:sp>
      <p:sp>
        <p:nvSpPr>
          <p:cNvPr id="19" name="Shape 17"/>
          <p:cNvSpPr/>
          <p:nvPr/>
        </p:nvSpPr>
        <p:spPr>
          <a:xfrm>
            <a:off x="5247084" y="5025509"/>
            <a:ext cx="4136231" cy="2230755"/>
          </a:xfrm>
          <a:prstGeom prst="roundRect">
            <a:avLst>
              <a:gd name="adj" fmla="val 6558"/>
            </a:avLst>
          </a:prstGeom>
          <a:solidFill>
            <a:srgbClr val="0B0C23">
              <a:alpha val="95000"/>
            </a:srgbClr>
          </a:solidFill>
          <a:ln w="30480">
            <a:solidFill>
              <a:srgbClr val="6D4562"/>
            </a:solidFill>
            <a:prstDash val="solid"/>
          </a:ln>
        </p:spPr>
        <p:txBody>
          <a:bodyPr/>
          <a:lstStyle/>
          <a:p>
            <a:endParaRPr lang="en-IN"/>
          </a:p>
        </p:txBody>
      </p:sp>
      <p:sp>
        <p:nvSpPr>
          <p:cNvPr id="20" name="Shape 18"/>
          <p:cNvSpPr/>
          <p:nvPr/>
        </p:nvSpPr>
        <p:spPr>
          <a:xfrm>
            <a:off x="5216604" y="5025509"/>
            <a:ext cx="121920" cy="2230755"/>
          </a:xfrm>
          <a:prstGeom prst="roundRect">
            <a:avLst>
              <a:gd name="adj" fmla="val 85050"/>
            </a:avLst>
          </a:prstGeom>
          <a:solidFill>
            <a:srgbClr val="A95B95"/>
          </a:solidFill>
          <a:ln/>
        </p:spPr>
        <p:txBody>
          <a:bodyPr/>
          <a:lstStyle/>
          <a:p>
            <a:endParaRPr lang="en-IN"/>
          </a:p>
        </p:txBody>
      </p:sp>
      <p:sp>
        <p:nvSpPr>
          <p:cNvPr id="21" name="Text 19"/>
          <p:cNvSpPr/>
          <p:nvPr/>
        </p:nvSpPr>
        <p:spPr>
          <a:xfrm>
            <a:off x="5615821" y="5302806"/>
            <a:ext cx="2784158"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Seamless Integration</a:t>
            </a:r>
            <a:endParaRPr lang="en-US" sz="2150" dirty="0"/>
          </a:p>
        </p:txBody>
      </p:sp>
      <p:sp>
        <p:nvSpPr>
          <p:cNvPr id="22" name="Text 20"/>
          <p:cNvSpPr/>
          <p:nvPr/>
        </p:nvSpPr>
        <p:spPr>
          <a:xfrm>
            <a:off x="5615821" y="5793819"/>
            <a:ext cx="3490198"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To integrate text and image generation into a single, cohesive workflow.</a:t>
            </a:r>
            <a:endParaRPr lang="en-US" sz="1900" dirty="0"/>
          </a:p>
        </p:txBody>
      </p:sp>
      <p:sp>
        <p:nvSpPr>
          <p:cNvPr id="23" name="Rectangle 22">
            <a:extLst>
              <a:ext uri="{FF2B5EF4-FFF2-40B4-BE49-F238E27FC236}">
                <a16:creationId xmlns:a16="http://schemas.microsoft.com/office/drawing/2014/main" id="{FAFF1444-60BB-6F95-56B7-3D102B6F8ADD}"/>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873681"/>
            <a:ext cx="7973497"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Secondary Project Objectives</a:t>
            </a:r>
            <a:endParaRPr lang="en-US" sz="4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2053233"/>
            <a:ext cx="617220" cy="617220"/>
          </a:xfrm>
          <a:prstGeom prst="rect">
            <a:avLst/>
          </a:prstGeom>
        </p:spPr>
      </p:pic>
      <p:sp>
        <p:nvSpPr>
          <p:cNvPr id="4" name="Text 1"/>
          <p:cNvSpPr/>
          <p:nvPr/>
        </p:nvSpPr>
        <p:spPr>
          <a:xfrm>
            <a:off x="864037" y="2979063"/>
            <a:ext cx="3040856"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Customisation Options</a:t>
            </a:r>
            <a:endParaRPr lang="en-US" sz="2150" dirty="0"/>
          </a:p>
        </p:txBody>
      </p:sp>
      <p:sp>
        <p:nvSpPr>
          <p:cNvPr id="5" name="Text 2"/>
          <p:cNvSpPr/>
          <p:nvPr/>
        </p:nvSpPr>
        <p:spPr>
          <a:xfrm>
            <a:off x="864037" y="3470077"/>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Provide flexibility for users to select genre, tone, and artistic style.</a:t>
            </a:r>
            <a:endParaRPr lang="en-US" sz="19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7682" y="2053233"/>
            <a:ext cx="617220" cy="617220"/>
          </a:xfrm>
          <a:prstGeom prst="rect">
            <a:avLst/>
          </a:prstGeom>
        </p:spPr>
      </p:pic>
      <p:sp>
        <p:nvSpPr>
          <p:cNvPr id="7" name="Text 3"/>
          <p:cNvSpPr/>
          <p:nvPr/>
        </p:nvSpPr>
        <p:spPr>
          <a:xfrm>
            <a:off x="5267682" y="2979063"/>
            <a:ext cx="301621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Regeneration Features</a:t>
            </a:r>
            <a:endParaRPr lang="en-US" sz="2150" dirty="0"/>
          </a:p>
        </p:txBody>
      </p:sp>
      <p:sp>
        <p:nvSpPr>
          <p:cNvPr id="8" name="Text 4"/>
          <p:cNvSpPr/>
          <p:nvPr/>
        </p:nvSpPr>
        <p:spPr>
          <a:xfrm>
            <a:off x="5267682" y="3470077"/>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Allow users to regenerate stories or images for desired outcomes.</a:t>
            </a:r>
            <a:endParaRPr lang="en-US" sz="19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71328" y="2053233"/>
            <a:ext cx="617220" cy="617220"/>
          </a:xfrm>
          <a:prstGeom prst="rect">
            <a:avLst/>
          </a:prstGeom>
        </p:spPr>
      </p:pic>
      <p:sp>
        <p:nvSpPr>
          <p:cNvPr id="10" name="Text 5"/>
          <p:cNvSpPr/>
          <p:nvPr/>
        </p:nvSpPr>
        <p:spPr>
          <a:xfrm>
            <a:off x="9671328" y="2979063"/>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Export Capabilities</a:t>
            </a:r>
            <a:endParaRPr lang="en-US" sz="2150" dirty="0"/>
          </a:p>
        </p:txBody>
      </p:sp>
      <p:sp>
        <p:nvSpPr>
          <p:cNvPr id="11" name="Text 6"/>
          <p:cNvSpPr/>
          <p:nvPr/>
        </p:nvSpPr>
        <p:spPr>
          <a:xfrm>
            <a:off x="9671328" y="3470077"/>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Enable easy PDF export of stories and individual image downloads.</a:t>
            </a:r>
            <a:endParaRPr lang="en-US" sz="19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037" y="4753928"/>
            <a:ext cx="617220" cy="617220"/>
          </a:xfrm>
          <a:prstGeom prst="rect">
            <a:avLst/>
          </a:prstGeom>
        </p:spPr>
      </p:pic>
      <p:sp>
        <p:nvSpPr>
          <p:cNvPr id="13" name="Text 7"/>
          <p:cNvSpPr/>
          <p:nvPr/>
        </p:nvSpPr>
        <p:spPr>
          <a:xfrm>
            <a:off x="864037" y="5679758"/>
            <a:ext cx="3428762"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Full-Stack Implementation</a:t>
            </a:r>
            <a:endParaRPr lang="en-US" sz="2150" dirty="0"/>
          </a:p>
        </p:txBody>
      </p:sp>
      <p:sp>
        <p:nvSpPr>
          <p:cNvPr id="14" name="Text 8"/>
          <p:cNvSpPr/>
          <p:nvPr/>
        </p:nvSpPr>
        <p:spPr>
          <a:xfrm>
            <a:off x="864037" y="6170771"/>
            <a:ext cx="4095036" cy="790099"/>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Demonstrate a robust full-stack AI system.</a:t>
            </a:r>
            <a:endParaRPr lang="en-US" sz="19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7682" y="4753928"/>
            <a:ext cx="617220" cy="617220"/>
          </a:xfrm>
          <a:prstGeom prst="rect">
            <a:avLst/>
          </a:prstGeom>
        </p:spPr>
      </p:pic>
      <p:sp>
        <p:nvSpPr>
          <p:cNvPr id="16" name="Text 9"/>
          <p:cNvSpPr/>
          <p:nvPr/>
        </p:nvSpPr>
        <p:spPr>
          <a:xfrm>
            <a:off x="5267682" y="5679758"/>
            <a:ext cx="2743200"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Future Expansion</a:t>
            </a:r>
            <a:endParaRPr lang="en-US" sz="2150" dirty="0"/>
          </a:p>
        </p:txBody>
      </p:sp>
      <p:sp>
        <p:nvSpPr>
          <p:cNvPr id="17" name="Text 10"/>
          <p:cNvSpPr/>
          <p:nvPr/>
        </p:nvSpPr>
        <p:spPr>
          <a:xfrm>
            <a:off x="5267682" y="6170771"/>
            <a:ext cx="4095036" cy="118514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Lay groundwork for features like text-to-speech, animation, and multilingual support.</a:t>
            </a:r>
            <a:endParaRPr lang="en-US" sz="1900" dirty="0"/>
          </a:p>
        </p:txBody>
      </p:sp>
      <p:sp>
        <p:nvSpPr>
          <p:cNvPr id="18" name="Rectangle 17">
            <a:extLst>
              <a:ext uri="{FF2B5EF4-FFF2-40B4-BE49-F238E27FC236}">
                <a16:creationId xmlns:a16="http://schemas.microsoft.com/office/drawing/2014/main" id="{8B506CCF-E123-95F1-AB59-FEF4728C39A4}"/>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2793" y="874872"/>
            <a:ext cx="6373892" cy="351353"/>
          </a:xfrm>
          <a:prstGeom prst="rect">
            <a:avLst/>
          </a:prstGeom>
          <a:noFill/>
          <a:ln/>
        </p:spPr>
        <p:txBody>
          <a:bodyPr wrap="none" lIns="0" tIns="0" rIns="0" bIns="0" rtlCol="0" anchor="t"/>
          <a:lstStyle/>
          <a:p>
            <a:pPr marL="0" indent="0" algn="l">
              <a:lnSpc>
                <a:spcPts val="2750"/>
              </a:lnSpc>
              <a:buNone/>
            </a:pPr>
            <a:r>
              <a:rPr lang="en-US" sz="4400" dirty="0">
                <a:solidFill>
                  <a:srgbClr val="C6BFEE"/>
                </a:solidFill>
                <a:latin typeface="Prompt Medium" pitchFamily="34" charset="0"/>
                <a:ea typeface="Prompt Medium" pitchFamily="34" charset="-122"/>
                <a:cs typeface="Prompt Medium" pitchFamily="34" charset="-120"/>
              </a:rPr>
              <a:t>Broadening the Scope of Creative Possibilities</a:t>
            </a:r>
            <a:endParaRPr lang="en-US" sz="4400" dirty="0"/>
          </a:p>
        </p:txBody>
      </p:sp>
      <p:sp>
        <p:nvSpPr>
          <p:cNvPr id="3" name="Text 1"/>
          <p:cNvSpPr/>
          <p:nvPr/>
        </p:nvSpPr>
        <p:spPr>
          <a:xfrm>
            <a:off x="442793" y="1542336"/>
            <a:ext cx="1686758" cy="210860"/>
          </a:xfrm>
          <a:prstGeom prst="rect">
            <a:avLst/>
          </a:prstGeom>
          <a:noFill/>
          <a:ln/>
        </p:spPr>
        <p:txBody>
          <a:bodyPr wrap="none" lIns="0" tIns="0" rIns="0" bIns="0" rtlCol="0" anchor="t"/>
          <a:lstStyle/>
          <a:p>
            <a:pPr marL="0" indent="0" algn="l">
              <a:lnSpc>
                <a:spcPts val="1650"/>
              </a:lnSpc>
              <a:buNone/>
            </a:pPr>
            <a:r>
              <a:rPr lang="en-US" sz="2800" dirty="0">
                <a:solidFill>
                  <a:srgbClr val="C6BFEE"/>
                </a:solidFill>
                <a:latin typeface="Prompt Medium" pitchFamily="34" charset="0"/>
                <a:ea typeface="Prompt Medium" pitchFamily="34" charset="-122"/>
                <a:cs typeface="Prompt Medium" pitchFamily="34" charset="-120"/>
              </a:rPr>
              <a:t>Target Audiences</a:t>
            </a:r>
            <a:endParaRPr lang="en-US" sz="2800" dirty="0"/>
          </a:p>
        </p:txBody>
      </p:sp>
      <p:sp>
        <p:nvSpPr>
          <p:cNvPr id="4" name="Text 2"/>
          <p:cNvSpPr/>
          <p:nvPr/>
        </p:nvSpPr>
        <p:spPr>
          <a:xfrm>
            <a:off x="442793" y="1879640"/>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Students: For educational projects and creative writing.</a:t>
            </a:r>
            <a:endParaRPr lang="en-US" sz="1600" dirty="0"/>
          </a:p>
        </p:txBody>
      </p:sp>
      <p:sp>
        <p:nvSpPr>
          <p:cNvPr id="5" name="Text 3"/>
          <p:cNvSpPr/>
          <p:nvPr/>
        </p:nvSpPr>
        <p:spPr>
          <a:xfrm>
            <a:off x="442793" y="2126219"/>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Teachers: To create engaging lesson materials.</a:t>
            </a:r>
            <a:endParaRPr lang="en-US" sz="1600" dirty="0"/>
          </a:p>
        </p:txBody>
      </p:sp>
      <p:sp>
        <p:nvSpPr>
          <p:cNvPr id="6" name="Text 4"/>
          <p:cNvSpPr/>
          <p:nvPr/>
        </p:nvSpPr>
        <p:spPr>
          <a:xfrm>
            <a:off x="442793" y="2372797"/>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Content Creators: For rapid content generation.</a:t>
            </a:r>
            <a:endParaRPr lang="en-US" sz="1600" dirty="0"/>
          </a:p>
        </p:txBody>
      </p:sp>
      <p:sp>
        <p:nvSpPr>
          <p:cNvPr id="7" name="Text 5"/>
          <p:cNvSpPr/>
          <p:nvPr/>
        </p:nvSpPr>
        <p:spPr>
          <a:xfrm>
            <a:off x="442793" y="2619375"/>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Writers: As a tool for brainstorming and drafting.</a:t>
            </a:r>
            <a:endParaRPr lang="en-US" sz="1600" dirty="0"/>
          </a:p>
        </p:txBody>
      </p:sp>
      <p:sp>
        <p:nvSpPr>
          <p:cNvPr id="8" name="Text 6"/>
          <p:cNvSpPr/>
          <p:nvPr/>
        </p:nvSpPr>
        <p:spPr>
          <a:xfrm>
            <a:off x="442793" y="2865954"/>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Kids: To foster imagination and early literacy.</a:t>
            </a:r>
            <a:endParaRPr lang="en-US" sz="1600" dirty="0"/>
          </a:p>
        </p:txBody>
      </p:sp>
      <p:pic>
        <p:nvPicPr>
          <p:cNvPr id="9" name="Image 0" descr="preencoded.png"/>
          <p:cNvPicPr>
            <a:picLocks noChangeAspect="1"/>
          </p:cNvPicPr>
          <p:nvPr/>
        </p:nvPicPr>
        <p:blipFill>
          <a:blip r:embed="rId3"/>
          <a:stretch>
            <a:fillRect/>
          </a:stretch>
        </p:blipFill>
        <p:spPr>
          <a:xfrm>
            <a:off x="717113" y="3886200"/>
            <a:ext cx="5378887" cy="3764280"/>
          </a:xfrm>
          <a:prstGeom prst="rect">
            <a:avLst/>
          </a:prstGeom>
        </p:spPr>
      </p:pic>
      <p:sp>
        <p:nvSpPr>
          <p:cNvPr id="10" name="Text 7"/>
          <p:cNvSpPr/>
          <p:nvPr/>
        </p:nvSpPr>
        <p:spPr>
          <a:xfrm>
            <a:off x="7477125" y="1542336"/>
            <a:ext cx="1796891" cy="210860"/>
          </a:xfrm>
          <a:prstGeom prst="rect">
            <a:avLst/>
          </a:prstGeom>
          <a:noFill/>
          <a:ln/>
        </p:spPr>
        <p:txBody>
          <a:bodyPr wrap="none" lIns="0" tIns="0" rIns="0" bIns="0" rtlCol="0" anchor="t"/>
          <a:lstStyle/>
          <a:p>
            <a:pPr marL="0" indent="0" algn="l">
              <a:lnSpc>
                <a:spcPts val="1650"/>
              </a:lnSpc>
              <a:buNone/>
            </a:pPr>
            <a:r>
              <a:rPr lang="en-US" sz="2800" dirty="0">
                <a:solidFill>
                  <a:srgbClr val="C6BFEE"/>
                </a:solidFill>
                <a:latin typeface="Prompt Medium" pitchFamily="34" charset="0"/>
                <a:ea typeface="Prompt Medium" pitchFamily="34" charset="-122"/>
                <a:cs typeface="Prompt Medium" pitchFamily="34" charset="-120"/>
              </a:rPr>
              <a:t>Versatile Applications</a:t>
            </a:r>
            <a:endParaRPr lang="en-US" sz="2800" dirty="0"/>
          </a:p>
        </p:txBody>
      </p:sp>
      <p:sp>
        <p:nvSpPr>
          <p:cNvPr id="11" name="Text 8"/>
          <p:cNvSpPr/>
          <p:nvPr/>
        </p:nvSpPr>
        <p:spPr>
          <a:xfrm>
            <a:off x="7477125" y="1879640"/>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Education: Enhancing learning and engagement.</a:t>
            </a:r>
            <a:endParaRPr lang="en-US" sz="1600" dirty="0"/>
          </a:p>
        </p:txBody>
      </p:sp>
      <p:sp>
        <p:nvSpPr>
          <p:cNvPr id="12" name="Text 9"/>
          <p:cNvSpPr/>
          <p:nvPr/>
        </p:nvSpPr>
        <p:spPr>
          <a:xfrm>
            <a:off x="7477125" y="2126219"/>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Digital Content Creation: Streamlining production workflows.</a:t>
            </a:r>
            <a:endParaRPr lang="en-US" sz="1600" dirty="0"/>
          </a:p>
        </p:txBody>
      </p:sp>
      <p:sp>
        <p:nvSpPr>
          <p:cNvPr id="13" name="Text 10"/>
          <p:cNvSpPr/>
          <p:nvPr/>
        </p:nvSpPr>
        <p:spPr>
          <a:xfrm>
            <a:off x="7477125" y="2372797"/>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Storyboarding: Visualising narratives for film or animation.</a:t>
            </a:r>
            <a:endParaRPr lang="en-US" sz="1600" dirty="0"/>
          </a:p>
        </p:txBody>
      </p:sp>
      <p:sp>
        <p:nvSpPr>
          <p:cNvPr id="14" name="Text 11"/>
          <p:cNvSpPr/>
          <p:nvPr/>
        </p:nvSpPr>
        <p:spPr>
          <a:xfrm>
            <a:off x="7477125" y="2619375"/>
            <a:ext cx="6718102" cy="202406"/>
          </a:xfrm>
          <a:prstGeom prst="rect">
            <a:avLst/>
          </a:prstGeom>
          <a:noFill/>
          <a:ln/>
        </p:spPr>
        <p:txBody>
          <a:bodyPr wrap="none" lIns="0" tIns="0" rIns="0" bIns="0" rtlCol="0" anchor="t"/>
          <a:lstStyle/>
          <a:p>
            <a:pPr marL="342900" indent="-342900" algn="l">
              <a:lnSpc>
                <a:spcPts val="1550"/>
              </a:lnSpc>
              <a:buSzPct val="100000"/>
              <a:buChar char="•"/>
            </a:pPr>
            <a:r>
              <a:rPr lang="en-US" sz="1600" dirty="0">
                <a:solidFill>
                  <a:srgbClr val="DAD8E9"/>
                </a:solidFill>
                <a:latin typeface="Mukta Light" pitchFamily="34" charset="0"/>
                <a:ea typeface="Mukta Light" pitchFamily="34" charset="-122"/>
                <a:cs typeface="Mukta Light" pitchFamily="34" charset="-120"/>
              </a:rPr>
              <a:t>Creative Projects: Supporting diverse artistic endeavours.</a:t>
            </a:r>
            <a:endParaRPr lang="en-US" sz="1600" dirty="0"/>
          </a:p>
        </p:txBody>
      </p:sp>
      <p:sp>
        <p:nvSpPr>
          <p:cNvPr id="15" name="Text 12"/>
          <p:cNvSpPr/>
          <p:nvPr/>
        </p:nvSpPr>
        <p:spPr>
          <a:xfrm>
            <a:off x="7477125" y="2935605"/>
            <a:ext cx="6718102" cy="404813"/>
          </a:xfrm>
          <a:prstGeom prst="rect">
            <a:avLst/>
          </a:prstGeom>
          <a:noFill/>
          <a:ln/>
        </p:spPr>
        <p:txBody>
          <a:bodyPr wrap="square" lIns="0" tIns="0" rIns="0" bIns="0" rtlCol="0" anchor="t"/>
          <a:lstStyle/>
          <a:p>
            <a:pPr marL="0" indent="0" algn="l">
              <a:lnSpc>
                <a:spcPts val="1550"/>
              </a:lnSpc>
              <a:buNone/>
            </a:pPr>
            <a:r>
              <a:rPr lang="en-US" sz="1600" dirty="0">
                <a:solidFill>
                  <a:srgbClr val="DAD8E9"/>
                </a:solidFill>
                <a:latin typeface="Mukta Light" pitchFamily="34" charset="0"/>
                <a:ea typeface="Mukta Light" pitchFamily="34" charset="-122"/>
                <a:cs typeface="Mukta Light" pitchFamily="34" charset="-120"/>
              </a:rPr>
              <a:t>The project can be extended to include voice narration, animations, cloud storage integration, and dedicated mobile applications, offering even greater utility and accessibility.</a:t>
            </a:r>
            <a:endParaRPr lang="en-US" sz="1600" dirty="0"/>
          </a:p>
        </p:txBody>
      </p:sp>
      <p:pic>
        <p:nvPicPr>
          <p:cNvPr id="16" name="Image 1" descr="preencoded.png"/>
          <p:cNvPicPr>
            <a:picLocks noChangeAspect="1"/>
          </p:cNvPicPr>
          <p:nvPr/>
        </p:nvPicPr>
        <p:blipFill>
          <a:blip r:embed="rId4"/>
          <a:stretch>
            <a:fillRect/>
          </a:stretch>
        </p:blipFill>
        <p:spPr>
          <a:xfrm>
            <a:off x="7705725" y="3886200"/>
            <a:ext cx="5598795" cy="3618786"/>
          </a:xfrm>
          <a:prstGeom prst="rect">
            <a:avLst/>
          </a:prstGeom>
        </p:spPr>
      </p:pic>
      <p:sp>
        <p:nvSpPr>
          <p:cNvPr id="17" name="Rectangle 16">
            <a:extLst>
              <a:ext uri="{FF2B5EF4-FFF2-40B4-BE49-F238E27FC236}">
                <a16:creationId xmlns:a16="http://schemas.microsoft.com/office/drawing/2014/main" id="{4B10E79D-CF30-FB75-188B-C24DE2E64358}"/>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2703" y="528518"/>
            <a:ext cx="11101030" cy="533757"/>
          </a:xfrm>
          <a:prstGeom prst="rect">
            <a:avLst/>
          </a:prstGeom>
          <a:noFill/>
          <a:ln/>
        </p:spPr>
        <p:txBody>
          <a:bodyPr wrap="none" lIns="0" tIns="0" rIns="0" bIns="0" rtlCol="0" anchor="t"/>
          <a:lstStyle/>
          <a:p>
            <a:pPr marL="0" indent="0" algn="l">
              <a:lnSpc>
                <a:spcPts val="4200"/>
              </a:lnSpc>
              <a:buNone/>
            </a:pPr>
            <a:r>
              <a:rPr lang="en-US" sz="3350" dirty="0">
                <a:solidFill>
                  <a:srgbClr val="C6BFEE"/>
                </a:solidFill>
                <a:latin typeface="Prompt Medium" pitchFamily="34" charset="0"/>
                <a:ea typeface="Prompt Medium" pitchFamily="34" charset="-122"/>
                <a:cs typeface="Prompt Medium" pitchFamily="34" charset="-120"/>
              </a:rPr>
              <a:t>Frontend Technologies: Crafting the User Experience</a:t>
            </a:r>
            <a:endParaRPr lang="en-US" sz="3350" dirty="0"/>
          </a:p>
        </p:txBody>
      </p:sp>
      <p:pic>
        <p:nvPicPr>
          <p:cNvPr id="3" name="Image 0" descr="preencoded.png"/>
          <p:cNvPicPr>
            <a:picLocks noChangeAspect="1"/>
          </p:cNvPicPr>
          <p:nvPr/>
        </p:nvPicPr>
        <p:blipFill>
          <a:blip r:embed="rId3"/>
          <a:stretch>
            <a:fillRect/>
          </a:stretch>
        </p:blipFill>
        <p:spPr>
          <a:xfrm>
            <a:off x="672703" y="1566744"/>
            <a:ext cx="6408063" cy="5626536"/>
          </a:xfrm>
          <a:prstGeom prst="rect">
            <a:avLst/>
          </a:prstGeom>
        </p:spPr>
      </p:pic>
      <p:sp>
        <p:nvSpPr>
          <p:cNvPr id="4" name="Text 1"/>
          <p:cNvSpPr/>
          <p:nvPr/>
        </p:nvSpPr>
        <p:spPr>
          <a:xfrm>
            <a:off x="7557254" y="1542693"/>
            <a:ext cx="2562582" cy="320278"/>
          </a:xfrm>
          <a:prstGeom prst="rect">
            <a:avLst/>
          </a:prstGeom>
          <a:noFill/>
          <a:ln/>
        </p:spPr>
        <p:txBody>
          <a:bodyPr wrap="none" lIns="0" tIns="0" rIns="0" bIns="0" rtlCol="0" anchor="t"/>
          <a:lstStyle/>
          <a:p>
            <a:pPr marL="0" indent="0" algn="l">
              <a:lnSpc>
                <a:spcPts val="2500"/>
              </a:lnSpc>
              <a:buNone/>
            </a:pPr>
            <a:r>
              <a:rPr lang="en-US" sz="2000" dirty="0">
                <a:solidFill>
                  <a:srgbClr val="C6BFEE"/>
                </a:solidFill>
                <a:latin typeface="Prompt Medium" pitchFamily="34" charset="0"/>
                <a:ea typeface="Prompt Medium" pitchFamily="34" charset="-122"/>
                <a:cs typeface="Prompt Medium" pitchFamily="34" charset="-120"/>
              </a:rPr>
              <a:t>React (TypeScript)</a:t>
            </a:r>
            <a:endParaRPr lang="en-US" sz="2000" dirty="0"/>
          </a:p>
        </p:txBody>
      </p:sp>
      <p:sp>
        <p:nvSpPr>
          <p:cNvPr id="5" name="Text 2"/>
          <p:cNvSpPr/>
          <p:nvPr/>
        </p:nvSpPr>
        <p:spPr>
          <a:xfrm>
            <a:off x="7557254" y="2055138"/>
            <a:ext cx="6408063" cy="614839"/>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The frontend is built using </a:t>
            </a:r>
            <a:r>
              <a:rPr lang="en-US" sz="1500" b="1" dirty="0">
                <a:solidFill>
                  <a:srgbClr val="DAD8E9"/>
                </a:solidFill>
                <a:latin typeface="Mukta Light" pitchFamily="34" charset="0"/>
                <a:ea typeface="Mukta Light" pitchFamily="34" charset="-122"/>
                <a:cs typeface="Mukta Light" pitchFamily="34" charset="-120"/>
              </a:rPr>
              <a:t>React</a:t>
            </a:r>
            <a:r>
              <a:rPr lang="en-US" sz="1500" dirty="0">
                <a:solidFill>
                  <a:srgbClr val="DAD8E9"/>
                </a:solidFill>
                <a:latin typeface="Mukta Light" pitchFamily="34" charset="0"/>
                <a:ea typeface="Mukta Light" pitchFamily="34" charset="-122"/>
                <a:cs typeface="Mukta Light" pitchFamily="34" charset="-120"/>
              </a:rPr>
              <a:t> with </a:t>
            </a:r>
            <a:r>
              <a:rPr lang="en-US" sz="1500" b="1" dirty="0">
                <a:solidFill>
                  <a:srgbClr val="DAD8E9"/>
                </a:solidFill>
                <a:latin typeface="Mukta Light" pitchFamily="34" charset="0"/>
                <a:ea typeface="Mukta Light" pitchFamily="34" charset="-122"/>
                <a:cs typeface="Mukta Light" pitchFamily="34" charset="-120"/>
              </a:rPr>
              <a:t>TypeScript</a:t>
            </a:r>
            <a:r>
              <a:rPr lang="en-US" sz="1500" dirty="0">
                <a:solidFill>
                  <a:srgbClr val="DAD8E9"/>
                </a:solidFill>
                <a:latin typeface="Mukta Light" pitchFamily="34" charset="0"/>
                <a:ea typeface="Mukta Light" pitchFamily="34" charset="-122"/>
                <a:cs typeface="Mukta Light" pitchFamily="34" charset="-120"/>
              </a:rPr>
              <a:t>, ensuring a robust and scalable user interface.</a:t>
            </a:r>
            <a:endParaRPr lang="en-US" sz="1500" dirty="0"/>
          </a:p>
        </p:txBody>
      </p:sp>
      <p:sp>
        <p:nvSpPr>
          <p:cNvPr id="6" name="Text 3"/>
          <p:cNvSpPr/>
          <p:nvPr/>
        </p:nvSpPr>
        <p:spPr>
          <a:xfrm>
            <a:off x="7557254" y="2862143"/>
            <a:ext cx="2562582" cy="320278"/>
          </a:xfrm>
          <a:prstGeom prst="rect">
            <a:avLst/>
          </a:prstGeom>
          <a:noFill/>
          <a:ln/>
        </p:spPr>
        <p:txBody>
          <a:bodyPr wrap="none" lIns="0" tIns="0" rIns="0" bIns="0" rtlCol="0" anchor="t"/>
          <a:lstStyle/>
          <a:p>
            <a:pPr marL="0" indent="0" algn="l">
              <a:lnSpc>
                <a:spcPts val="2500"/>
              </a:lnSpc>
              <a:buNone/>
            </a:pPr>
            <a:r>
              <a:rPr lang="en-US" sz="2000" dirty="0">
                <a:solidFill>
                  <a:srgbClr val="C6BFEE"/>
                </a:solidFill>
                <a:latin typeface="Prompt Medium" pitchFamily="34" charset="0"/>
                <a:ea typeface="Prompt Medium" pitchFamily="34" charset="-122"/>
                <a:cs typeface="Prompt Medium" pitchFamily="34" charset="-120"/>
              </a:rPr>
              <a:t>UI Components</a:t>
            </a:r>
            <a:endParaRPr lang="en-US" sz="2000" dirty="0"/>
          </a:p>
        </p:txBody>
      </p:sp>
      <p:sp>
        <p:nvSpPr>
          <p:cNvPr id="7" name="Text 4"/>
          <p:cNvSpPr/>
          <p:nvPr/>
        </p:nvSpPr>
        <p:spPr>
          <a:xfrm>
            <a:off x="7557254" y="3374588"/>
            <a:ext cx="6408063" cy="614839"/>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Key components include Sliders, Tabs, Switches, Textareas, and Toast notifications, designed for seamless interaction.</a:t>
            </a:r>
            <a:endParaRPr lang="en-US" sz="1500" dirty="0"/>
          </a:p>
        </p:txBody>
      </p:sp>
      <p:sp>
        <p:nvSpPr>
          <p:cNvPr id="8" name="Text 5"/>
          <p:cNvSpPr/>
          <p:nvPr/>
        </p:nvSpPr>
        <p:spPr>
          <a:xfrm>
            <a:off x="7557254" y="4181594"/>
            <a:ext cx="2562582" cy="320278"/>
          </a:xfrm>
          <a:prstGeom prst="rect">
            <a:avLst/>
          </a:prstGeom>
          <a:noFill/>
          <a:ln/>
        </p:spPr>
        <p:txBody>
          <a:bodyPr wrap="none" lIns="0" tIns="0" rIns="0" bIns="0" rtlCol="0" anchor="t"/>
          <a:lstStyle/>
          <a:p>
            <a:pPr marL="0" indent="0" algn="l">
              <a:lnSpc>
                <a:spcPts val="2500"/>
              </a:lnSpc>
              <a:buNone/>
            </a:pPr>
            <a:r>
              <a:rPr lang="en-US" sz="2000" dirty="0">
                <a:solidFill>
                  <a:srgbClr val="C6BFEE"/>
                </a:solidFill>
                <a:latin typeface="Prompt Medium" pitchFamily="34" charset="0"/>
                <a:ea typeface="Prompt Medium" pitchFamily="34" charset="-122"/>
                <a:cs typeface="Prompt Medium" pitchFamily="34" charset="-120"/>
              </a:rPr>
              <a:t>Responsive Design</a:t>
            </a:r>
            <a:endParaRPr lang="en-US" sz="2000" dirty="0"/>
          </a:p>
        </p:txBody>
      </p:sp>
      <p:sp>
        <p:nvSpPr>
          <p:cNvPr id="9" name="Text 6"/>
          <p:cNvSpPr/>
          <p:nvPr/>
        </p:nvSpPr>
        <p:spPr>
          <a:xfrm>
            <a:off x="7557254" y="4694039"/>
            <a:ext cx="6408063" cy="614839"/>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The interface is fully responsive, providing an optimal experience across all devices, from desktops to mobile phones.</a:t>
            </a:r>
            <a:endParaRPr lang="en-US" sz="1500" dirty="0"/>
          </a:p>
        </p:txBody>
      </p:sp>
      <p:sp>
        <p:nvSpPr>
          <p:cNvPr id="10" name="Text 7"/>
          <p:cNvSpPr/>
          <p:nvPr/>
        </p:nvSpPr>
        <p:spPr>
          <a:xfrm>
            <a:off x="7557254" y="5501045"/>
            <a:ext cx="2562582" cy="320278"/>
          </a:xfrm>
          <a:prstGeom prst="rect">
            <a:avLst/>
          </a:prstGeom>
          <a:noFill/>
          <a:ln/>
        </p:spPr>
        <p:txBody>
          <a:bodyPr wrap="none" lIns="0" tIns="0" rIns="0" bIns="0" rtlCol="0" anchor="t"/>
          <a:lstStyle/>
          <a:p>
            <a:pPr marL="0" indent="0" algn="l">
              <a:lnSpc>
                <a:spcPts val="2500"/>
              </a:lnSpc>
              <a:buNone/>
            </a:pPr>
            <a:r>
              <a:rPr lang="en-US" sz="2000" dirty="0">
                <a:solidFill>
                  <a:srgbClr val="C6BFEE"/>
                </a:solidFill>
                <a:latin typeface="Prompt Medium" pitchFamily="34" charset="0"/>
                <a:ea typeface="Prompt Medium" pitchFamily="34" charset="-122"/>
                <a:cs typeface="Prompt Medium" pitchFamily="34" charset="-120"/>
              </a:rPr>
              <a:t>Custom Hooks</a:t>
            </a:r>
            <a:endParaRPr lang="en-US" sz="2000" dirty="0"/>
          </a:p>
        </p:txBody>
      </p:sp>
      <p:sp>
        <p:nvSpPr>
          <p:cNvPr id="11" name="Text 8"/>
          <p:cNvSpPr/>
          <p:nvPr/>
        </p:nvSpPr>
        <p:spPr>
          <a:xfrm>
            <a:off x="7557254" y="6013490"/>
            <a:ext cx="6408063" cy="637699"/>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Leveraging custom hooks like </a:t>
            </a:r>
            <a:r>
              <a:rPr lang="en-US" sz="1500" dirty="0">
                <a:solidFill>
                  <a:srgbClr val="DAD8E9"/>
                </a:solidFill>
                <a:highlight>
                  <a:srgbClr val="181930"/>
                </a:highlight>
                <a:latin typeface="Consolas" pitchFamily="34" charset="0"/>
                <a:ea typeface="Consolas" pitchFamily="34" charset="-122"/>
                <a:cs typeface="Consolas" pitchFamily="34" charset="-120"/>
              </a:rPr>
              <a:t>useImageGeneration</a:t>
            </a:r>
            <a:r>
              <a:rPr lang="en-US" sz="1500" dirty="0">
                <a:solidFill>
                  <a:srgbClr val="DAD8E9"/>
                </a:solidFill>
                <a:latin typeface="Mukta Light" pitchFamily="34" charset="0"/>
                <a:ea typeface="Mukta Light" pitchFamily="34" charset="-122"/>
                <a:cs typeface="Mukta Light" pitchFamily="34" charset="-120"/>
              </a:rPr>
              <a:t> and </a:t>
            </a:r>
            <a:r>
              <a:rPr lang="en-US" sz="1500" dirty="0">
                <a:solidFill>
                  <a:srgbClr val="DAD8E9"/>
                </a:solidFill>
                <a:highlight>
                  <a:srgbClr val="181930"/>
                </a:highlight>
                <a:latin typeface="Consolas" pitchFamily="34" charset="0"/>
                <a:ea typeface="Consolas" pitchFamily="34" charset="-122"/>
                <a:cs typeface="Consolas" pitchFamily="34" charset="-120"/>
              </a:rPr>
              <a:t>use-toast</a:t>
            </a:r>
            <a:r>
              <a:rPr lang="en-US" sz="1500" dirty="0">
                <a:solidFill>
                  <a:srgbClr val="DAD8E9"/>
                </a:solidFill>
                <a:latin typeface="Mukta Light" pitchFamily="34" charset="0"/>
                <a:ea typeface="Mukta Light" pitchFamily="34" charset="-122"/>
                <a:cs typeface="Mukta Light" pitchFamily="34" charset="-120"/>
              </a:rPr>
              <a:t> for efficient logic management and state handling.</a:t>
            </a:r>
            <a:endParaRPr lang="en-US" sz="1500" dirty="0"/>
          </a:p>
        </p:txBody>
      </p:sp>
      <p:sp>
        <p:nvSpPr>
          <p:cNvPr id="12" name="Rectangle 11">
            <a:extLst>
              <a:ext uri="{FF2B5EF4-FFF2-40B4-BE49-F238E27FC236}">
                <a16:creationId xmlns:a16="http://schemas.microsoft.com/office/drawing/2014/main" id="{0D192531-CEA5-5287-96F3-6D449164E1A6}"/>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4849" y="545902"/>
            <a:ext cx="10179487" cy="551498"/>
          </a:xfrm>
          <a:prstGeom prst="rect">
            <a:avLst/>
          </a:prstGeom>
          <a:noFill/>
          <a:ln/>
        </p:spPr>
        <p:txBody>
          <a:bodyPr wrap="none" lIns="0" tIns="0" rIns="0" bIns="0" rtlCol="0" anchor="t"/>
          <a:lstStyle/>
          <a:p>
            <a:pPr marL="0" indent="0" algn="l">
              <a:lnSpc>
                <a:spcPts val="4300"/>
              </a:lnSpc>
              <a:buNone/>
            </a:pPr>
            <a:r>
              <a:rPr lang="en-US" sz="3450" dirty="0">
                <a:solidFill>
                  <a:srgbClr val="C6BFEE"/>
                </a:solidFill>
                <a:latin typeface="Prompt Medium" pitchFamily="34" charset="0"/>
                <a:ea typeface="Prompt Medium" pitchFamily="34" charset="-122"/>
                <a:cs typeface="Prompt Medium" pitchFamily="34" charset="-120"/>
              </a:rPr>
              <a:t>Backend Technologies: Powering the AI Engine</a:t>
            </a:r>
            <a:endParaRPr lang="en-US" sz="3450" dirty="0"/>
          </a:p>
        </p:txBody>
      </p:sp>
      <p:sp>
        <p:nvSpPr>
          <p:cNvPr id="3" name="Text 1"/>
          <p:cNvSpPr/>
          <p:nvPr/>
        </p:nvSpPr>
        <p:spPr>
          <a:xfrm>
            <a:off x="694849" y="1593652"/>
            <a:ext cx="2647236" cy="330756"/>
          </a:xfrm>
          <a:prstGeom prst="rect">
            <a:avLst/>
          </a:prstGeom>
          <a:noFill/>
          <a:ln/>
        </p:spPr>
        <p:txBody>
          <a:bodyPr wrap="none" lIns="0" tIns="0" rIns="0" bIns="0" rtlCol="0" anchor="t"/>
          <a:lstStyle/>
          <a:p>
            <a:pPr marL="0" indent="0" algn="l">
              <a:lnSpc>
                <a:spcPts val="2600"/>
              </a:lnSpc>
              <a:buNone/>
            </a:pPr>
            <a:r>
              <a:rPr lang="en-US" sz="2050" dirty="0">
                <a:solidFill>
                  <a:srgbClr val="C6BFEE"/>
                </a:solidFill>
                <a:latin typeface="Prompt Medium" pitchFamily="34" charset="0"/>
                <a:ea typeface="Prompt Medium" pitchFamily="34" charset="-122"/>
                <a:cs typeface="Prompt Medium" pitchFamily="34" charset="-120"/>
              </a:rPr>
              <a:t>Next.js API Routes</a:t>
            </a:r>
            <a:endParaRPr lang="en-US" sz="2050" dirty="0"/>
          </a:p>
        </p:txBody>
      </p:sp>
      <p:sp>
        <p:nvSpPr>
          <p:cNvPr id="4" name="Text 2"/>
          <p:cNvSpPr/>
          <p:nvPr/>
        </p:nvSpPr>
        <p:spPr>
          <a:xfrm>
            <a:off x="694849" y="2122884"/>
            <a:ext cx="6378178" cy="63531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The backend is powered by </a:t>
            </a:r>
            <a:r>
              <a:rPr lang="en-US" sz="1550" b="1" dirty="0">
                <a:solidFill>
                  <a:srgbClr val="DAD8E9"/>
                </a:solidFill>
                <a:latin typeface="Mukta Light" pitchFamily="34" charset="0"/>
                <a:ea typeface="Mukta Light" pitchFamily="34" charset="-122"/>
                <a:cs typeface="Mukta Light" pitchFamily="34" charset="-120"/>
              </a:rPr>
              <a:t>Next.js API Routes</a:t>
            </a:r>
            <a:r>
              <a:rPr lang="en-US" sz="1550" dirty="0">
                <a:solidFill>
                  <a:srgbClr val="DAD8E9"/>
                </a:solidFill>
                <a:latin typeface="Mukta Light" pitchFamily="34" charset="0"/>
                <a:ea typeface="Mukta Light" pitchFamily="34" charset="-122"/>
                <a:cs typeface="Mukta Light" pitchFamily="34" charset="-120"/>
              </a:rPr>
              <a:t>, offering a secure and efficient way to handle server-side logic.</a:t>
            </a:r>
            <a:endParaRPr lang="en-US" sz="1550" dirty="0"/>
          </a:p>
        </p:txBody>
      </p:sp>
      <p:sp>
        <p:nvSpPr>
          <p:cNvPr id="5" name="Text 3"/>
          <p:cNvSpPr/>
          <p:nvPr/>
        </p:nvSpPr>
        <p:spPr>
          <a:xfrm>
            <a:off x="694849" y="2956679"/>
            <a:ext cx="2647236" cy="330756"/>
          </a:xfrm>
          <a:prstGeom prst="rect">
            <a:avLst/>
          </a:prstGeom>
          <a:noFill/>
          <a:ln/>
        </p:spPr>
        <p:txBody>
          <a:bodyPr wrap="none" lIns="0" tIns="0" rIns="0" bIns="0" rtlCol="0" anchor="t"/>
          <a:lstStyle/>
          <a:p>
            <a:pPr marL="0" indent="0" algn="l">
              <a:lnSpc>
                <a:spcPts val="2600"/>
              </a:lnSpc>
              <a:buNone/>
            </a:pPr>
            <a:r>
              <a:rPr lang="en-US" sz="2050" dirty="0">
                <a:solidFill>
                  <a:srgbClr val="C6BFEE"/>
                </a:solidFill>
                <a:latin typeface="Prompt Medium" pitchFamily="34" charset="0"/>
                <a:ea typeface="Prompt Medium" pitchFamily="34" charset="-122"/>
                <a:cs typeface="Prompt Medium" pitchFamily="34" charset="-120"/>
              </a:rPr>
              <a:t>Node.js + TypeScript</a:t>
            </a:r>
            <a:endParaRPr lang="en-US" sz="2050" dirty="0"/>
          </a:p>
        </p:txBody>
      </p:sp>
      <p:sp>
        <p:nvSpPr>
          <p:cNvPr id="6" name="Text 4"/>
          <p:cNvSpPr/>
          <p:nvPr/>
        </p:nvSpPr>
        <p:spPr>
          <a:xfrm>
            <a:off x="694849" y="3485912"/>
            <a:ext cx="6378178" cy="63531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Built with </a:t>
            </a:r>
            <a:r>
              <a:rPr lang="en-US" sz="1550" b="1" dirty="0">
                <a:solidFill>
                  <a:srgbClr val="DAD8E9"/>
                </a:solidFill>
                <a:latin typeface="Mukta Light" pitchFamily="34" charset="0"/>
                <a:ea typeface="Mukta Light" pitchFamily="34" charset="-122"/>
                <a:cs typeface="Mukta Light" pitchFamily="34" charset="-120"/>
              </a:rPr>
              <a:t>Node.js</a:t>
            </a:r>
            <a:r>
              <a:rPr lang="en-US" sz="1550" dirty="0">
                <a:solidFill>
                  <a:srgbClr val="DAD8E9"/>
                </a:solidFill>
                <a:latin typeface="Mukta Light" pitchFamily="34" charset="0"/>
                <a:ea typeface="Mukta Light" pitchFamily="34" charset="-122"/>
                <a:cs typeface="Mukta Light" pitchFamily="34" charset="-120"/>
              </a:rPr>
              <a:t> and </a:t>
            </a:r>
            <a:r>
              <a:rPr lang="en-US" sz="1550" b="1" dirty="0">
                <a:solidFill>
                  <a:srgbClr val="DAD8E9"/>
                </a:solidFill>
                <a:latin typeface="Mukta Light" pitchFamily="34" charset="0"/>
                <a:ea typeface="Mukta Light" pitchFamily="34" charset="-122"/>
                <a:cs typeface="Mukta Light" pitchFamily="34" charset="-120"/>
              </a:rPr>
              <a:t>TypeScript</a:t>
            </a:r>
            <a:r>
              <a:rPr lang="en-US" sz="1550" dirty="0">
                <a:solidFill>
                  <a:srgbClr val="DAD8E9"/>
                </a:solidFill>
                <a:latin typeface="Mukta Light" pitchFamily="34" charset="0"/>
                <a:ea typeface="Mukta Light" pitchFamily="34" charset="-122"/>
                <a:cs typeface="Mukta Light" pitchFamily="34" charset="-120"/>
              </a:rPr>
              <a:t>, ensuring strong typing and maintainability for the server-side architecture.</a:t>
            </a:r>
            <a:endParaRPr lang="en-US" sz="1550" dirty="0"/>
          </a:p>
        </p:txBody>
      </p:sp>
      <p:sp>
        <p:nvSpPr>
          <p:cNvPr id="7" name="Text 5"/>
          <p:cNvSpPr/>
          <p:nvPr/>
        </p:nvSpPr>
        <p:spPr>
          <a:xfrm>
            <a:off x="694849" y="4319707"/>
            <a:ext cx="2647236" cy="330756"/>
          </a:xfrm>
          <a:prstGeom prst="rect">
            <a:avLst/>
          </a:prstGeom>
          <a:noFill/>
          <a:ln/>
        </p:spPr>
        <p:txBody>
          <a:bodyPr wrap="none" lIns="0" tIns="0" rIns="0" bIns="0" rtlCol="0" anchor="t"/>
          <a:lstStyle/>
          <a:p>
            <a:pPr marL="0" indent="0" algn="l">
              <a:lnSpc>
                <a:spcPts val="2600"/>
              </a:lnSpc>
              <a:buNone/>
            </a:pPr>
            <a:r>
              <a:rPr lang="en-US" sz="2050" dirty="0">
                <a:solidFill>
                  <a:srgbClr val="C6BFEE"/>
                </a:solidFill>
                <a:latin typeface="Prompt Medium" pitchFamily="34" charset="0"/>
                <a:ea typeface="Prompt Medium" pitchFamily="34" charset="-122"/>
                <a:cs typeface="Prompt Medium" pitchFamily="34" charset="-120"/>
              </a:rPr>
              <a:t>API Structure</a:t>
            </a:r>
            <a:endParaRPr lang="en-US" sz="2050" dirty="0"/>
          </a:p>
        </p:txBody>
      </p:sp>
      <p:sp>
        <p:nvSpPr>
          <p:cNvPr id="8" name="Text 6"/>
          <p:cNvSpPr/>
          <p:nvPr/>
        </p:nvSpPr>
        <p:spPr>
          <a:xfrm>
            <a:off x="694849" y="4848939"/>
            <a:ext cx="6378178" cy="66579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The API includes dedicated endpoints such as </a:t>
            </a:r>
            <a:r>
              <a:rPr lang="en-US" sz="1550" dirty="0">
                <a:solidFill>
                  <a:srgbClr val="DAD8E9"/>
                </a:solidFill>
                <a:highlight>
                  <a:srgbClr val="181930"/>
                </a:highlight>
                <a:latin typeface="Consolas" pitchFamily="34" charset="0"/>
                <a:ea typeface="Consolas" pitchFamily="34" charset="-122"/>
                <a:cs typeface="Consolas" pitchFamily="34" charset="-120"/>
              </a:rPr>
              <a:t>/api/image-generation</a:t>
            </a:r>
            <a:r>
              <a:rPr lang="en-US" sz="1550" dirty="0">
                <a:solidFill>
                  <a:srgbClr val="DAD8E9"/>
                </a:solidFill>
                <a:latin typeface="Mukta Light" pitchFamily="34" charset="0"/>
                <a:ea typeface="Mukta Light" pitchFamily="34" charset="-122"/>
                <a:cs typeface="Mukta Light" pitchFamily="34" charset="-120"/>
              </a:rPr>
              <a:t> and a planned </a:t>
            </a:r>
            <a:r>
              <a:rPr lang="en-US" sz="1550" dirty="0">
                <a:solidFill>
                  <a:srgbClr val="DAD8E9"/>
                </a:solidFill>
                <a:highlight>
                  <a:srgbClr val="181930"/>
                </a:highlight>
                <a:latin typeface="Consolas" pitchFamily="34" charset="0"/>
                <a:ea typeface="Consolas" pitchFamily="34" charset="-122"/>
                <a:cs typeface="Consolas" pitchFamily="34" charset="-120"/>
              </a:rPr>
              <a:t>/api/story-generation</a:t>
            </a:r>
            <a:r>
              <a:rPr lang="en-US" sz="1550" dirty="0">
                <a:solidFill>
                  <a:srgbClr val="DAD8E9"/>
                </a:solidFill>
                <a:latin typeface="Mukta Light" pitchFamily="34" charset="0"/>
                <a:ea typeface="Mukta Light" pitchFamily="34" charset="-122"/>
                <a:cs typeface="Mukta Light" pitchFamily="34" charset="-120"/>
              </a:rPr>
              <a:t> for structured interaction.</a:t>
            </a:r>
            <a:endParaRPr lang="en-US" sz="1550" dirty="0"/>
          </a:p>
        </p:txBody>
      </p:sp>
      <p:sp>
        <p:nvSpPr>
          <p:cNvPr id="9" name="Text 7"/>
          <p:cNvSpPr/>
          <p:nvPr/>
        </p:nvSpPr>
        <p:spPr>
          <a:xfrm>
            <a:off x="694849" y="5713214"/>
            <a:ext cx="2971324" cy="330756"/>
          </a:xfrm>
          <a:prstGeom prst="rect">
            <a:avLst/>
          </a:prstGeom>
          <a:noFill/>
          <a:ln/>
        </p:spPr>
        <p:txBody>
          <a:bodyPr wrap="none" lIns="0" tIns="0" rIns="0" bIns="0" rtlCol="0" anchor="t"/>
          <a:lstStyle/>
          <a:p>
            <a:pPr marL="0" indent="0" algn="l">
              <a:lnSpc>
                <a:spcPts val="2600"/>
              </a:lnSpc>
              <a:buNone/>
            </a:pPr>
            <a:r>
              <a:rPr lang="en-US" sz="2050" dirty="0">
                <a:solidFill>
                  <a:srgbClr val="C6BFEE"/>
                </a:solidFill>
                <a:latin typeface="Prompt Medium" pitchFamily="34" charset="0"/>
                <a:ea typeface="Prompt Medium" pitchFamily="34" charset="-122"/>
                <a:cs typeface="Prompt Medium" pitchFamily="34" charset="-120"/>
              </a:rPr>
              <a:t>Secure Communication</a:t>
            </a:r>
            <a:endParaRPr lang="en-US" sz="2050" dirty="0"/>
          </a:p>
        </p:txBody>
      </p:sp>
      <p:sp>
        <p:nvSpPr>
          <p:cNvPr id="10" name="Text 8"/>
          <p:cNvSpPr/>
          <p:nvPr/>
        </p:nvSpPr>
        <p:spPr>
          <a:xfrm>
            <a:off x="694849" y="6242447"/>
            <a:ext cx="6378178" cy="635318"/>
          </a:xfrm>
          <a:prstGeom prst="rect">
            <a:avLst/>
          </a:prstGeom>
          <a:noFill/>
          <a:ln/>
        </p:spPr>
        <p:txBody>
          <a:bodyPr wrap="squar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This setup guarantees secure and reliable communication with external AI models, protecting data integrity and performance.</a:t>
            </a:r>
            <a:endParaRPr lang="en-US" sz="1550" dirty="0"/>
          </a:p>
        </p:txBody>
      </p:sp>
      <p:pic>
        <p:nvPicPr>
          <p:cNvPr id="11" name="Image 0" descr="preencoded.png"/>
          <p:cNvPicPr>
            <a:picLocks noChangeAspect="1"/>
          </p:cNvPicPr>
          <p:nvPr/>
        </p:nvPicPr>
        <p:blipFill>
          <a:blip r:embed="rId3"/>
          <a:stretch>
            <a:fillRect/>
          </a:stretch>
        </p:blipFill>
        <p:spPr>
          <a:xfrm>
            <a:off x="8153399" y="1424821"/>
            <a:ext cx="5789771" cy="5789771"/>
          </a:xfrm>
          <a:prstGeom prst="rect">
            <a:avLst/>
          </a:prstGeom>
        </p:spPr>
      </p:pic>
      <p:sp>
        <p:nvSpPr>
          <p:cNvPr id="12" name="Rectangle 11">
            <a:extLst>
              <a:ext uri="{FF2B5EF4-FFF2-40B4-BE49-F238E27FC236}">
                <a16:creationId xmlns:a16="http://schemas.microsoft.com/office/drawing/2014/main" id="{28C6DD13-7C13-280C-4556-CCB79C3ACB79}"/>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055852"/>
            <a:ext cx="11689913" cy="685800"/>
          </a:xfrm>
          <a:prstGeom prst="rect">
            <a:avLst/>
          </a:prstGeom>
          <a:noFill/>
          <a:ln/>
        </p:spPr>
        <p:txBody>
          <a:bodyPr wrap="none" lIns="0" tIns="0" rIns="0" bIns="0" rtlCol="0" anchor="t"/>
          <a:lstStyle/>
          <a:p>
            <a:pPr marL="0" indent="0" algn="l">
              <a:lnSpc>
                <a:spcPts val="5400"/>
              </a:lnSpc>
              <a:buNone/>
            </a:pPr>
            <a:r>
              <a:rPr lang="en-US" sz="4300" dirty="0">
                <a:solidFill>
                  <a:srgbClr val="C6BFEE"/>
                </a:solidFill>
                <a:latin typeface="Prompt Medium" pitchFamily="34" charset="0"/>
                <a:ea typeface="Prompt Medium" pitchFamily="34" charset="-122"/>
                <a:cs typeface="Prompt Medium" pitchFamily="34" charset="-120"/>
              </a:rPr>
              <a:t>Advanced AI Integration: Technical Aspects</a:t>
            </a:r>
            <a:endParaRPr lang="en-US" sz="4300" dirty="0"/>
          </a:p>
        </p:txBody>
      </p:sp>
      <p:sp>
        <p:nvSpPr>
          <p:cNvPr id="3" name="Shape 1"/>
          <p:cNvSpPr/>
          <p:nvPr/>
        </p:nvSpPr>
        <p:spPr>
          <a:xfrm>
            <a:off x="864037" y="3235404"/>
            <a:ext cx="12902327" cy="2938224"/>
          </a:xfrm>
          <a:prstGeom prst="roundRect">
            <a:avLst>
              <a:gd name="adj" fmla="val 3529"/>
            </a:avLst>
          </a:prstGeom>
          <a:solidFill>
            <a:srgbClr val="542C49"/>
          </a:solidFill>
          <a:ln w="15240">
            <a:solidFill>
              <a:srgbClr val="6D4562"/>
            </a:solidFill>
            <a:prstDash val="solid"/>
          </a:ln>
        </p:spPr>
        <p:txBody>
          <a:bodyPr/>
          <a:lstStyle/>
          <a:p>
            <a:endParaRPr lang="en-IN"/>
          </a:p>
        </p:txBody>
      </p:sp>
      <p:sp>
        <p:nvSpPr>
          <p:cNvPr id="4" name="Shape 2"/>
          <p:cNvSpPr/>
          <p:nvPr/>
        </p:nvSpPr>
        <p:spPr>
          <a:xfrm>
            <a:off x="879277" y="3250644"/>
            <a:ext cx="4290536" cy="2907744"/>
          </a:xfrm>
          <a:prstGeom prst="roundRect">
            <a:avLst>
              <a:gd name="adj" fmla="val 3566"/>
            </a:avLst>
          </a:prstGeom>
          <a:solidFill>
            <a:srgbClr val="542C49"/>
          </a:solidFill>
          <a:ln/>
        </p:spPr>
        <p:txBody>
          <a:bodyPr/>
          <a:lstStyle/>
          <a:p>
            <a:endParaRPr lang="en-IN"/>
          </a:p>
        </p:txBody>
      </p:sp>
      <p:sp>
        <p:nvSpPr>
          <p:cNvPr id="5" name="Text 3"/>
          <p:cNvSpPr/>
          <p:nvPr/>
        </p:nvSpPr>
        <p:spPr>
          <a:xfrm>
            <a:off x="1126093" y="3497461"/>
            <a:ext cx="3186589"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Text Generation Models</a:t>
            </a:r>
            <a:endParaRPr lang="en-US" sz="2150" dirty="0"/>
          </a:p>
        </p:txBody>
      </p:sp>
      <p:sp>
        <p:nvSpPr>
          <p:cNvPr id="6" name="Text 4"/>
          <p:cNvSpPr/>
          <p:nvPr/>
        </p:nvSpPr>
        <p:spPr>
          <a:xfrm>
            <a:off x="1126093" y="3988475"/>
            <a:ext cx="3426500"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Utilises advanced models like GPT-4 / GPT-5, LLaMA, Mistral, and Claude for sophisticated narrative creation.</a:t>
            </a:r>
            <a:endParaRPr lang="en-US" sz="1900" dirty="0"/>
          </a:p>
        </p:txBody>
      </p:sp>
      <p:sp>
        <p:nvSpPr>
          <p:cNvPr id="7" name="Shape 5"/>
          <p:cNvSpPr/>
          <p:nvPr/>
        </p:nvSpPr>
        <p:spPr>
          <a:xfrm>
            <a:off x="5169813" y="3250644"/>
            <a:ext cx="4290655" cy="2907744"/>
          </a:xfrm>
          <a:prstGeom prst="rect">
            <a:avLst/>
          </a:prstGeom>
          <a:solidFill>
            <a:srgbClr val="542C49"/>
          </a:solidFill>
          <a:ln/>
        </p:spPr>
        <p:txBody>
          <a:bodyPr/>
          <a:lstStyle/>
          <a:p>
            <a:endParaRPr lang="en-IN"/>
          </a:p>
        </p:txBody>
      </p:sp>
      <p:sp>
        <p:nvSpPr>
          <p:cNvPr id="8" name="Shape 6"/>
          <p:cNvSpPr/>
          <p:nvPr/>
        </p:nvSpPr>
        <p:spPr>
          <a:xfrm>
            <a:off x="5169813" y="3250644"/>
            <a:ext cx="30480" cy="2907744"/>
          </a:xfrm>
          <a:prstGeom prst="roundRect">
            <a:avLst>
              <a:gd name="adj" fmla="val 340200"/>
            </a:avLst>
          </a:prstGeom>
          <a:solidFill>
            <a:srgbClr val="6D4562"/>
          </a:solidFill>
          <a:ln/>
        </p:spPr>
        <p:txBody>
          <a:bodyPr/>
          <a:lstStyle/>
          <a:p>
            <a:endParaRPr lang="en-IN"/>
          </a:p>
        </p:txBody>
      </p:sp>
      <p:sp>
        <p:nvSpPr>
          <p:cNvPr id="9" name="Text 7"/>
          <p:cNvSpPr/>
          <p:nvPr/>
        </p:nvSpPr>
        <p:spPr>
          <a:xfrm>
            <a:off x="5787033" y="3497461"/>
            <a:ext cx="3056215" cy="685800"/>
          </a:xfrm>
          <a:prstGeom prst="rect">
            <a:avLst/>
          </a:prstGeom>
          <a:noFill/>
          <a:ln/>
        </p:spPr>
        <p:txBody>
          <a:bodyPr wrap="squar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Image Generation Models</a:t>
            </a:r>
            <a:endParaRPr lang="en-US" sz="2150" dirty="0"/>
          </a:p>
        </p:txBody>
      </p:sp>
      <p:sp>
        <p:nvSpPr>
          <p:cNvPr id="10" name="Text 8"/>
          <p:cNvSpPr/>
          <p:nvPr/>
        </p:nvSpPr>
        <p:spPr>
          <a:xfrm>
            <a:off x="5787033" y="4331375"/>
            <a:ext cx="3056215"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Integrates cutting-edge models such as DALL·E, Stable Diffusion, and Midjourney API for high-quality visuals.</a:t>
            </a:r>
            <a:endParaRPr lang="en-US" sz="1900" dirty="0"/>
          </a:p>
        </p:txBody>
      </p:sp>
      <p:sp>
        <p:nvSpPr>
          <p:cNvPr id="11" name="Shape 9"/>
          <p:cNvSpPr/>
          <p:nvPr/>
        </p:nvSpPr>
        <p:spPr>
          <a:xfrm>
            <a:off x="4861203" y="4395907"/>
            <a:ext cx="617220" cy="617220"/>
          </a:xfrm>
          <a:prstGeom prst="roundRect">
            <a:avLst>
              <a:gd name="adj" fmla="val 16800"/>
            </a:avLst>
          </a:prstGeom>
          <a:solidFill>
            <a:srgbClr val="0B0C23">
              <a:alpha val="95000"/>
            </a:srgbClr>
          </a:solidFill>
          <a:ln w="30480">
            <a:solidFill>
              <a:srgbClr val="6D4562"/>
            </a:solidFill>
            <a:prstDash val="solid"/>
          </a:ln>
        </p:spPr>
        <p:txBody>
          <a:bodyPr/>
          <a:lstStyle/>
          <a:p>
            <a:endParaRPr lang="en-IN"/>
          </a:p>
        </p:txBody>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5508" y="4550212"/>
            <a:ext cx="308610" cy="308610"/>
          </a:xfrm>
          <a:prstGeom prst="rect">
            <a:avLst/>
          </a:prstGeom>
        </p:spPr>
      </p:pic>
      <p:sp>
        <p:nvSpPr>
          <p:cNvPr id="13" name="Shape 10"/>
          <p:cNvSpPr/>
          <p:nvPr/>
        </p:nvSpPr>
        <p:spPr>
          <a:xfrm>
            <a:off x="9460468" y="3250644"/>
            <a:ext cx="4290655" cy="2907744"/>
          </a:xfrm>
          <a:prstGeom prst="rect">
            <a:avLst/>
          </a:prstGeom>
          <a:solidFill>
            <a:srgbClr val="542C49"/>
          </a:solidFill>
          <a:ln/>
        </p:spPr>
        <p:txBody>
          <a:bodyPr/>
          <a:lstStyle/>
          <a:p>
            <a:endParaRPr lang="en-IN"/>
          </a:p>
        </p:txBody>
      </p:sp>
      <p:sp>
        <p:nvSpPr>
          <p:cNvPr id="14" name="Shape 11"/>
          <p:cNvSpPr/>
          <p:nvPr/>
        </p:nvSpPr>
        <p:spPr>
          <a:xfrm>
            <a:off x="9460468" y="3250644"/>
            <a:ext cx="30480" cy="2907744"/>
          </a:xfrm>
          <a:prstGeom prst="roundRect">
            <a:avLst>
              <a:gd name="adj" fmla="val 340200"/>
            </a:avLst>
          </a:prstGeom>
          <a:solidFill>
            <a:srgbClr val="6D4562"/>
          </a:solidFill>
          <a:ln/>
        </p:spPr>
        <p:txBody>
          <a:bodyPr/>
          <a:lstStyle/>
          <a:p>
            <a:endParaRPr lang="en-IN"/>
          </a:p>
        </p:txBody>
      </p:sp>
      <p:sp>
        <p:nvSpPr>
          <p:cNvPr id="15" name="Text 12"/>
          <p:cNvSpPr/>
          <p:nvPr/>
        </p:nvSpPr>
        <p:spPr>
          <a:xfrm>
            <a:off x="10077688" y="3497461"/>
            <a:ext cx="2816543" cy="342900"/>
          </a:xfrm>
          <a:prstGeom prst="rect">
            <a:avLst/>
          </a:prstGeom>
          <a:noFill/>
          <a:ln/>
        </p:spPr>
        <p:txBody>
          <a:bodyPr wrap="none" lIns="0" tIns="0" rIns="0" bIns="0" rtlCol="0" anchor="t"/>
          <a:lstStyle/>
          <a:p>
            <a:pPr marL="0" indent="0" algn="l">
              <a:lnSpc>
                <a:spcPts val="2700"/>
              </a:lnSpc>
              <a:buNone/>
            </a:pPr>
            <a:r>
              <a:rPr lang="en-US" sz="2150" dirty="0">
                <a:solidFill>
                  <a:srgbClr val="DAD8E9"/>
                </a:solidFill>
                <a:latin typeface="Prompt Medium" pitchFamily="34" charset="0"/>
                <a:ea typeface="Prompt Medium" pitchFamily="34" charset="-122"/>
                <a:cs typeface="Prompt Medium" pitchFamily="34" charset="-120"/>
              </a:rPr>
              <a:t>Key Tasks Performed</a:t>
            </a:r>
            <a:endParaRPr lang="en-US" sz="2150" dirty="0"/>
          </a:p>
        </p:txBody>
      </p:sp>
      <p:sp>
        <p:nvSpPr>
          <p:cNvPr id="16" name="Text 13"/>
          <p:cNvSpPr/>
          <p:nvPr/>
        </p:nvSpPr>
        <p:spPr>
          <a:xfrm>
            <a:off x="10077688" y="3988475"/>
            <a:ext cx="3426619" cy="1580198"/>
          </a:xfrm>
          <a:prstGeom prst="rect">
            <a:avLst/>
          </a:prstGeom>
          <a:noFill/>
          <a:ln/>
        </p:spPr>
        <p:txBody>
          <a:bodyPr wrap="square" lIns="0" tIns="0" rIns="0" bIns="0" rtlCol="0" anchor="t"/>
          <a:lstStyle/>
          <a:p>
            <a:pPr marL="0" indent="0" algn="l">
              <a:lnSpc>
                <a:spcPts val="3100"/>
              </a:lnSpc>
              <a:buNone/>
            </a:pPr>
            <a:r>
              <a:rPr lang="en-US" sz="1900" dirty="0">
                <a:solidFill>
                  <a:srgbClr val="DAD8E9"/>
                </a:solidFill>
                <a:latin typeface="Mukta Light" pitchFamily="34" charset="0"/>
                <a:ea typeface="Mukta Light" pitchFamily="34" charset="-122"/>
                <a:cs typeface="Mukta Light" pitchFamily="34" charset="-120"/>
              </a:rPr>
              <a:t>Includes scene extraction, prompt engineering, dynamic story flow generation, and the creation of high-quality illustrations.</a:t>
            </a:r>
            <a:endParaRPr lang="en-US" sz="1900" dirty="0"/>
          </a:p>
        </p:txBody>
      </p:sp>
      <p:sp>
        <p:nvSpPr>
          <p:cNvPr id="17" name="Shape 14"/>
          <p:cNvSpPr/>
          <p:nvPr/>
        </p:nvSpPr>
        <p:spPr>
          <a:xfrm>
            <a:off x="9151858" y="4395907"/>
            <a:ext cx="617220" cy="617220"/>
          </a:xfrm>
          <a:prstGeom prst="roundRect">
            <a:avLst>
              <a:gd name="adj" fmla="val 16800"/>
            </a:avLst>
          </a:prstGeom>
          <a:solidFill>
            <a:srgbClr val="0B0C23">
              <a:alpha val="95000"/>
            </a:srgbClr>
          </a:solidFill>
          <a:ln w="30480">
            <a:solidFill>
              <a:srgbClr val="6D4562"/>
            </a:solidFill>
            <a:prstDash val="solid"/>
          </a:ln>
        </p:spPr>
        <p:txBody>
          <a:bodyPr/>
          <a:lstStyle/>
          <a:p>
            <a:endParaRPr lang="en-IN"/>
          </a:p>
        </p:txBody>
      </p:sp>
      <p:pic>
        <p:nvPicPr>
          <p:cNvPr id="1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6163" y="4550212"/>
            <a:ext cx="308610" cy="308610"/>
          </a:xfrm>
          <a:prstGeom prst="rect">
            <a:avLst/>
          </a:prstGeom>
        </p:spPr>
      </p:pic>
      <p:sp>
        <p:nvSpPr>
          <p:cNvPr id="19" name="Rectangle 18">
            <a:extLst>
              <a:ext uri="{FF2B5EF4-FFF2-40B4-BE49-F238E27FC236}">
                <a16:creationId xmlns:a16="http://schemas.microsoft.com/office/drawing/2014/main" id="{D50540FD-BC6B-0E23-54F3-C305248C4531}"/>
              </a:ext>
            </a:extLst>
          </p:cNvPr>
          <p:cNvSpPr/>
          <p:nvPr/>
        </p:nvSpPr>
        <p:spPr>
          <a:xfrm>
            <a:off x="12790449" y="7649737"/>
            <a:ext cx="1839951" cy="579863"/>
          </a:xfrm>
          <a:prstGeom prst="rect">
            <a:avLst/>
          </a:prstGeom>
          <a:solidFill>
            <a:srgbClr val="0A0B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1220</Words>
  <Application>Microsoft Office PowerPoint</Application>
  <PresentationFormat>Custom</PresentationFormat>
  <Paragraphs>136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Consolas</vt:lpstr>
      <vt:lpstr>Arial</vt:lpstr>
      <vt:lpstr>Prompt Medium</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rosy randhawa</cp:lastModifiedBy>
  <cp:revision>3</cp:revision>
  <dcterms:created xsi:type="dcterms:W3CDTF">2025-11-30T15:44:53Z</dcterms:created>
  <dcterms:modified xsi:type="dcterms:W3CDTF">2025-11-30T19:18:35Z</dcterms:modified>
</cp:coreProperties>
</file>